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2" r:id="rId4"/>
    <p:sldId id="273" r:id="rId5"/>
    <p:sldId id="274" r:id="rId6"/>
    <p:sldId id="275" r:id="rId7"/>
    <p:sldId id="278" r:id="rId8"/>
    <p:sldId id="276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9" r:id="rId19"/>
    <p:sldId id="29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20CB7-754D-48ED-A67E-1B9F9FAD55A4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C585A-8D03-4D7B-8061-5DFE81B40E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0%D1%80%D0%B0%D0%BC%D0%B7%D0%B8%D0%BD,_%D0%9D%D0%B8%D0%BA%D0%BE%D0%BB%D0%B0%D0%B9_%D0%9C%D0%B8%D1%85%D0%B0%D0%B9%D0%BB%D0%BE%D0%B2%D0%B8%D1%87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A0%D1%8B%D0%B1%D0%B0%D0%BA%D0%BE%D0%B2,_%D0%91%D0%BE%D1%80%D0%B8%D1%81_%D0%90%D0%BB%D0%B5%D0%BA%D1%81%D0%B0%D0%BD%D0%B4%D1%80%D0%BE%D0%B2%D0%B8%D1%87" TargetMode="External"/><Relationship Id="rId5" Type="http://schemas.openxmlformats.org/officeDocument/2006/relationships/hyperlink" Target="#cite_note-1"/><Relationship Id="rId4" Type="http://schemas.openxmlformats.org/officeDocument/2006/relationships/hyperlink" Target="http://ru.wikipedia.org/wiki/%D0%90%D0%BB%D0%B5%D0%BA%D1%81%D0%B0%D0%BD%D0%B4%D1%80_%D0%9C%D0%B0%D0%BA%D0%B5%D0%B4%D0%BE%D0%BD%D1%81%D0%BA%D0%B8%D0%B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Прозвище Вещий (то есть знающий будущее), получил по возвращении из похода на Византию 907 года. Он «отказывается принять у побежденных греков отравленную снедь (в этом — дар провидца, «Вещего») и прибивает щит к вратам Царь-града, «показуя победу». </a:t>
            </a:r>
            <a:br>
              <a:rPr lang="ru-RU" smtClean="0"/>
            </a:br>
            <a:r>
              <a:rPr lang="ru-RU" smtClean="0"/>
              <a:t>Само имя «Олег» скандинавского происхождения («Ангел»).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Согласно «</a:t>
            </a:r>
            <a:r>
              <a:rPr lang="ru-RU" b="1" smtClean="0"/>
              <a:t>Повести временных лет</a:t>
            </a:r>
            <a:r>
              <a:rPr lang="ru-RU" smtClean="0"/>
              <a:t>» в походе принимало участие две тысячи ладей, в каждой по сорок воинов. Византийский царь преградил дорогу в город – закрыл ворота и загородил цепями гавань, но Олег пошел на штурм иным путем: «И повелел Олег своим воинам сделать колёса и поставить на колёса корабли. И когда подул попутный ветер, подняли они в поле паруса и пошли к городу». Испугавшись, греки предложили Олегу мир и дань, и в знак победы Олег прибил к воротам Царьграда свой щит. Основным результатом  похода стало заключение договора, который обеспечивал беспошлинную торговлю  русским купцам. По договору Олег за каждую уключину получил по 12 гривен и кроме этого Царьград обязался выплачивать дань на русские города. В 911-912 году Олег послал своих послов в Царьград утвердить договор между греками и Русью, но с договора  исчезло уже упоминание о беспошлинной торговле. В данном договоре Олега именуют «великим князем русским».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42A9DD-08B0-4D52-9A82-DB21ACD0333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Русский историк </a:t>
            </a:r>
            <a:r>
              <a:rPr lang="ru-RU" smtClean="0">
                <a:hlinkClick r:id="rId3" action="ppaction://hlinkfile" tooltip="Карамзин, Николай Михайлович"/>
              </a:rPr>
              <a:t>Н. М. Карамзин</a:t>
            </a:r>
            <a:r>
              <a:rPr lang="ru-RU" smtClean="0"/>
              <a:t> назвал его «</a:t>
            </a:r>
            <a:r>
              <a:rPr lang="ru-RU" smtClean="0">
                <a:hlinkClick r:id="rId4" action="ppaction://hlinkfile" tooltip="Александр Македонский"/>
              </a:rPr>
              <a:t>Александром (Македонским)</a:t>
            </a:r>
            <a:r>
              <a:rPr lang="ru-RU" smtClean="0"/>
              <a:t> нашей древней истории»</a:t>
            </a:r>
            <a:r>
              <a:rPr lang="ru-RU" baseline="30000" smtClean="0">
                <a:hlinkClick r:id="rId5" action="ppaction://hlinkfile"/>
              </a:rPr>
              <a:t>[2]</a:t>
            </a:r>
            <a:r>
              <a:rPr lang="ru-RU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 По словам академика </a:t>
            </a:r>
            <a:r>
              <a:rPr lang="ru-RU" smtClean="0">
                <a:hlinkClick r:id="rId6" action="ppaction://hlinkfile" tooltip="Рыбаков, Борис Александрович"/>
              </a:rPr>
              <a:t>Б. А. Рыбакова</a:t>
            </a:r>
            <a:r>
              <a:rPr lang="ru-RU" smtClean="0"/>
              <a:t>: «</a:t>
            </a:r>
            <a:r>
              <a:rPr lang="ru-RU" i="1" smtClean="0"/>
              <a:t>Походы Святослава 965—968 годов представляют собой как бы единый сабельный удар, прочертивший на карте Европы широкий полукруг от Среднего Поволжья до Каспия и далее по Северному Кавказу и Причерноморью до балканских земель Византии.</a:t>
            </a:r>
            <a:r>
              <a:rPr lang="ru-RU" smtClean="0"/>
              <a:t>»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По словам византийского хрониста Льва Дьякона, </a:t>
            </a:r>
            <a:r>
              <a:rPr lang="ru-RU" b="1" smtClean="0"/>
              <a:t>Святослав</a:t>
            </a:r>
            <a:r>
              <a:rPr lang="ru-RU" smtClean="0"/>
              <a:t> был "среднего роста и весьма строен, имел широкую грудь, плоский нос, голубые глаза и длинные косматые усы. Волосы на его голове были выстрижены, за исключением одного локона - знак благородного происхождения; в одном ухе висела золотая серьга, украшенная рубином и двумя жемчужинами. Вся наружность князя представляла что-то мрачное и суровое. Белая одежда его только чистотой отличалась от других русских". </a:t>
            </a:r>
            <a:br>
              <a:rPr lang="ru-RU" smtClean="0"/>
            </a:b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D3378-B4D3-4EA6-B635-BA5AA865448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Главной задачей, стоявшей перед Ярополком, стало объединение державы. Советником князя стал на первых порах престарелый воевода Свенельд. ПВЛ рассказывает, что сын Свенельда, Лют, поехал охотиться в древлянских лесах и был там убит Олегом. По напущению Свенельда Ярополк якобы пошел на Олега, который в этой смуте и погиб. Владимир же, находясь в Новгороде, испугался за свою судьбу и, как это в ту пору часто бывало, сбежал к своим родичам за море, то есть к варягам, откуда вернулся с большим отрядом. Началась его война с Ярополком. Владимира, судя по всему, поддерживал не только языческий север, но и соответствующие круги юга. Перед походом на Киев Владимир покорил Полоцк, убив тамошнего князя Рогволода, дочь которого Рогнеда была предназначена в жены Ярополку (но теперь попала в гарем к Владимиру).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88ADDD-D363-48E5-87D7-B8AF1E1C990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8140-F30A-4730-802D-5844A3660693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4081-15A2-4664-A8A5-1EFC6FA1C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8140-F30A-4730-802D-5844A3660693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4081-15A2-4664-A8A5-1EFC6FA1C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8140-F30A-4730-802D-5844A3660693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4081-15A2-4664-A8A5-1EFC6FA1C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76238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8735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237413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9435BC1-FBA8-44A5-9509-555A43484F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8140-F30A-4730-802D-5844A3660693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4081-15A2-4664-A8A5-1EFC6FA1C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8140-F30A-4730-802D-5844A3660693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4081-15A2-4664-A8A5-1EFC6FA1C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8140-F30A-4730-802D-5844A3660693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4081-15A2-4664-A8A5-1EFC6FA1C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8140-F30A-4730-802D-5844A3660693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4081-15A2-4664-A8A5-1EFC6FA1C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8140-F30A-4730-802D-5844A3660693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4081-15A2-4664-A8A5-1EFC6FA1C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8140-F30A-4730-802D-5844A3660693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4081-15A2-4664-A8A5-1EFC6FA1C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8140-F30A-4730-802D-5844A3660693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4081-15A2-4664-A8A5-1EFC6FA1C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8140-F30A-4730-802D-5844A3660693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04081-15A2-4664-A8A5-1EFC6FA1C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58140-F30A-4730-802D-5844A3660693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04081-15A2-4664-A8A5-1EFC6FA1C1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" Target="slide2.xml"/><Relationship Id="rId7" Type="http://schemas.openxmlformats.org/officeDocument/2006/relationships/hyperlink" Target="http://smi2.ru/data/fckuploads/carta1(1)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ww.radikal.ru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http://video.sibnet.ru/upload/cover/video_161448_0.jpg" TargetMode="Externa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54.radikal.ru/i143/1006/32/cddde7aaa729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lazunov.pereplet.ru/bio/21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content.foto.mail.ru/mail/marichev58/30/i-69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Первые русские князья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268413"/>
            <a:ext cx="4648200" cy="4953000"/>
          </a:xfr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660033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Древляне предложили Игорю дождаться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ут-ра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а ночью его и всю его дружину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переби-ли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Ольга узнала о смерти мужа от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послов.Она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собрала новую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дру-жину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и, взяв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малолет-него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сына -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Святосла-ва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двинулась в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зем-лю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древлян.</a:t>
            </a:r>
          </a:p>
        </p:txBody>
      </p:sp>
      <p:pic>
        <p:nvPicPr>
          <p:cNvPr id="59399" name="Picture 1031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36613"/>
            <a:ext cx="4019550" cy="4835525"/>
          </a:xfrm>
          <a:prstGeom prst="rect">
            <a:avLst/>
          </a:prstGeom>
          <a:noFill/>
        </p:spPr>
      </p:pic>
      <p:sp>
        <p:nvSpPr>
          <p:cNvPr id="59400" name="Text Box 1032"/>
          <p:cNvSpPr txBox="1">
            <a:spLocks noChangeArrowheads="1"/>
          </p:cNvSpPr>
          <p:nvPr/>
        </p:nvSpPr>
        <p:spPr bwMode="auto">
          <a:xfrm>
            <a:off x="592138" y="5681663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401" name="Text Box 1033"/>
          <p:cNvSpPr txBox="1">
            <a:spLocks noChangeArrowheads="1"/>
          </p:cNvSpPr>
          <p:nvPr/>
        </p:nvSpPr>
        <p:spPr bwMode="auto">
          <a:xfrm>
            <a:off x="654050" y="5805488"/>
            <a:ext cx="3298825" cy="898525"/>
          </a:xfrm>
          <a:prstGeom prst="rect">
            <a:avLst/>
          </a:prstGeom>
          <a:solidFill>
            <a:schemeClr val="accent2"/>
          </a:solidFill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u="none">
                <a:solidFill>
                  <a:srgbClr val="800000"/>
                </a:solidFill>
                <a:effectLst/>
              </a:rPr>
              <a:t>Княгиня Ольга</a:t>
            </a:r>
          </a:p>
          <a:p>
            <a:r>
              <a:rPr lang="ru-RU" u="none">
                <a:solidFill>
                  <a:srgbClr val="800000"/>
                </a:solidFill>
                <a:effectLst/>
              </a:rPr>
              <a:t>сжигает Искоростень.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762000"/>
            <a:ext cx="8991600" cy="6096000"/>
          </a:xfrm>
          <a:solidFill>
            <a:srgbClr val="FFFFCC"/>
          </a:solidFill>
          <a:ln w="76200">
            <a:solidFill>
              <a:srgbClr val="660033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kumimoji="0" lang="ru-RU" sz="2400" u="sng" dirty="0">
                <a:solidFill>
                  <a:srgbClr val="800000"/>
                </a:solidFill>
                <a:latin typeface="Times New Roman" pitchFamily="18" charset="0"/>
              </a:rPr>
              <a:t>Попробуйте на основании описанного эпизода и текста узнать какие-либо черты жизни славян того времени</a:t>
            </a:r>
            <a:endParaRPr kumimoji="0" lang="ru-RU" sz="2400" b="0" dirty="0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kumimoji="0" lang="ru-RU" sz="2400" b="1" dirty="0">
                <a:solidFill>
                  <a:srgbClr val="7030A0"/>
                </a:solidFill>
                <a:latin typeface="Times New Roman" pitchFamily="18" charset="0"/>
              </a:rPr>
              <a:t>Месть состояла в том, что осадив поселение древлян, она </a:t>
            </a:r>
            <a:r>
              <a:rPr kumimoji="0" lang="ru-RU" sz="2400" b="1" dirty="0" err="1">
                <a:solidFill>
                  <a:srgbClr val="7030A0"/>
                </a:solidFill>
                <a:latin typeface="Times New Roman" pitchFamily="18" charset="0"/>
              </a:rPr>
              <a:t>пот-ребовала</a:t>
            </a:r>
            <a:r>
              <a:rPr kumimoji="0" lang="ru-RU" sz="2400" b="1" dirty="0">
                <a:solidFill>
                  <a:srgbClr val="7030A0"/>
                </a:solidFill>
                <a:latin typeface="Times New Roman" pitchFamily="18" charset="0"/>
              </a:rPr>
              <a:t> с каждого двора трех голубей и трех воробьев, как цену за увод своего войска. Обрадованные древляне </a:t>
            </a:r>
            <a:r>
              <a:rPr kumimoji="0" lang="ru-RU" sz="2400" b="1" dirty="0" err="1">
                <a:solidFill>
                  <a:srgbClr val="7030A0"/>
                </a:solidFill>
                <a:latin typeface="Times New Roman" pitchFamily="18" charset="0"/>
              </a:rPr>
              <a:t>выпол-нили</a:t>
            </a:r>
            <a:r>
              <a:rPr kumimoji="0" lang="ru-RU" sz="2400" b="1" dirty="0">
                <a:solidFill>
                  <a:srgbClr val="7030A0"/>
                </a:solidFill>
                <a:latin typeface="Times New Roman" pitchFamily="18" charset="0"/>
              </a:rPr>
              <a:t> это требование. И далее летопись сообщает: «Ольга же, раздав своим воинам</a:t>
            </a:r>
            <a:r>
              <a:rPr kumimoji="0" lang="ru-RU" sz="2400" b="1" noProof="1">
                <a:solidFill>
                  <a:srgbClr val="7030A0"/>
                </a:solidFill>
                <a:latin typeface="Times New Roman" pitchFamily="18" charset="0"/>
              </a:rPr>
              <a:t>—</a:t>
            </a:r>
            <a:r>
              <a:rPr kumimoji="0" lang="ru-RU" sz="2400" b="1" dirty="0">
                <a:solidFill>
                  <a:srgbClr val="7030A0"/>
                </a:solidFill>
                <a:latin typeface="Times New Roman" pitchFamily="18" charset="0"/>
              </a:rPr>
              <a:t>кому по голубю, кому по </a:t>
            </a:r>
            <a:r>
              <a:rPr kumimoji="0" lang="ru-RU" sz="2400" b="1" dirty="0" err="1">
                <a:solidFill>
                  <a:srgbClr val="7030A0"/>
                </a:solidFill>
                <a:latin typeface="Times New Roman" pitchFamily="18" charset="0"/>
              </a:rPr>
              <a:t>воро-бью</a:t>
            </a:r>
            <a:r>
              <a:rPr kumimoji="0" lang="ru-RU" sz="2400" b="1" dirty="0">
                <a:solidFill>
                  <a:srgbClr val="7030A0"/>
                </a:solidFill>
                <a:latin typeface="Times New Roman" pitchFamily="18" charset="0"/>
              </a:rPr>
              <a:t>, приказала привязать каждому голубю и воробью </a:t>
            </a:r>
            <a:r>
              <a:rPr kumimoji="0" lang="ru-RU" sz="2400" b="1" dirty="0" err="1">
                <a:solidFill>
                  <a:srgbClr val="7030A0"/>
                </a:solidFill>
                <a:latin typeface="Times New Roman" pitchFamily="18" charset="0"/>
              </a:rPr>
              <a:t>заж-женный</a:t>
            </a:r>
            <a:r>
              <a:rPr kumimoji="0" lang="ru-RU" sz="2400" b="1" dirty="0">
                <a:solidFill>
                  <a:srgbClr val="7030A0"/>
                </a:solidFill>
                <a:latin typeface="Times New Roman" pitchFamily="18" charset="0"/>
              </a:rPr>
              <a:t> трут, завертывая его в небольшие платочки и </a:t>
            </a:r>
            <a:r>
              <a:rPr kumimoji="0" lang="ru-RU" sz="2400" b="1" dirty="0" err="1">
                <a:solidFill>
                  <a:srgbClr val="7030A0"/>
                </a:solidFill>
                <a:latin typeface="Times New Roman" pitchFamily="18" charset="0"/>
              </a:rPr>
              <a:t>при-крепляя</a:t>
            </a:r>
            <a:r>
              <a:rPr kumimoji="0" lang="ru-RU" sz="2400" b="1" dirty="0">
                <a:solidFill>
                  <a:srgbClr val="7030A0"/>
                </a:solidFill>
                <a:latin typeface="Times New Roman" pitchFamily="18" charset="0"/>
              </a:rPr>
              <a:t> ниткой к каждой птице. И когда стало смеркаться, приказала Ольга своим воинам пустить голубей и воробьев  Голуби же и воробьи полетели в свои гнезда; голуби в </a:t>
            </a:r>
            <a:r>
              <a:rPr kumimoji="0" lang="ru-RU" sz="2400" b="1" dirty="0" err="1">
                <a:solidFill>
                  <a:srgbClr val="7030A0"/>
                </a:solidFill>
                <a:latin typeface="Times New Roman" pitchFamily="18" charset="0"/>
              </a:rPr>
              <a:t>голу-бятни</a:t>
            </a:r>
            <a:r>
              <a:rPr kumimoji="0" lang="ru-RU" sz="2400" b="1" dirty="0">
                <a:solidFill>
                  <a:srgbClr val="7030A0"/>
                </a:solidFill>
                <a:latin typeface="Times New Roman" pitchFamily="18" charset="0"/>
              </a:rPr>
              <a:t>, а воробьи под крыши, и так </a:t>
            </a:r>
            <a:r>
              <a:rPr kumimoji="0" lang="ru-RU" sz="2400" b="1" dirty="0" err="1">
                <a:solidFill>
                  <a:srgbClr val="7030A0"/>
                </a:solidFill>
                <a:latin typeface="Times New Roman" pitchFamily="18" charset="0"/>
              </a:rPr>
              <a:t>загорелись-где</a:t>
            </a:r>
            <a:r>
              <a:rPr kumimoji="0" lang="ru-RU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7030A0"/>
                </a:solidFill>
                <a:latin typeface="Times New Roman" pitchFamily="18" charset="0"/>
              </a:rPr>
              <a:t>голубят-ни</a:t>
            </a:r>
            <a:r>
              <a:rPr kumimoji="0" lang="ru-RU" sz="2400" b="1" dirty="0">
                <a:solidFill>
                  <a:srgbClr val="7030A0"/>
                </a:solidFill>
                <a:latin typeface="Times New Roman" pitchFamily="18" charset="0"/>
              </a:rPr>
              <a:t>, где клети, где сараи л сеновалы, и не было двора, где бы не горело, и нельзя было гасить, так как сразу загорелись все дворы».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838200"/>
            <a:ext cx="4648200" cy="5943600"/>
          </a:xfr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660033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Выбегавших из-за 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пы-лающей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крепостной стены жителей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Иско-ростеня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добивали дружинники.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Ольга была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вынуж-дена,несмотря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свою победу,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устано-вить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четкий порядок сбора дани - один раз в год, в определенном месте в заранее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огово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ренном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размере.</a:t>
            </a:r>
          </a:p>
        </p:txBody>
      </p:sp>
      <p:pic>
        <p:nvPicPr>
          <p:cNvPr id="55304" name="Picture 8" descr="Рисунок6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250825" y="1539875"/>
            <a:ext cx="3998913" cy="4625975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Дуб"/>
          <p:cNvSpPr>
            <a:spLocks noGrp="1" noChangeArrowheads="1"/>
          </p:cNvSpPr>
          <p:nvPr>
            <p:ph type="title"/>
          </p:nvPr>
        </p:nvSpPr>
        <p:spPr>
          <a:xfrm>
            <a:off x="1674813" y="152400"/>
            <a:ext cx="7240587" cy="985838"/>
          </a:xfr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rgbClr val="66003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6000" u="sng" dirty="0">
                <a:solidFill>
                  <a:srgbClr val="FFFF00"/>
                </a:solidFill>
              </a:rPr>
              <a:t>Задание </a:t>
            </a:r>
            <a:endParaRPr lang="ru-RU" sz="6000" u="sng" dirty="0">
              <a:solidFill>
                <a:srgbClr val="FFFFFF"/>
              </a:solidFill>
            </a:endParaRPr>
          </a:p>
        </p:txBody>
      </p:sp>
      <p:sp>
        <p:nvSpPr>
          <p:cNvPr id="27651" name="Rectangle 3" descr="Орех"/>
          <p:cNvSpPr>
            <a:spLocks noGrp="1" noChangeArrowheads="1"/>
          </p:cNvSpPr>
          <p:nvPr>
            <p:ph type="body" idx="1"/>
          </p:nvPr>
        </p:nvSpPr>
        <p:spPr>
          <a:xfrm>
            <a:off x="1676400" y="1676400"/>
            <a:ext cx="7240588" cy="4267200"/>
          </a:xfr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rgbClr val="FFCC66"/>
            </a:solidFill>
          </a:ln>
        </p:spPr>
        <p:txBody>
          <a:bodyPr/>
          <a:lstStyle/>
          <a:p>
            <a:pPr algn="ctr">
              <a:buFontTx/>
              <a:buNone/>
            </a:pPr>
            <a:endParaRPr lang="ru-RU" sz="400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ru-RU" sz="4000">
                <a:solidFill>
                  <a:schemeClr val="bg1"/>
                </a:solidFill>
              </a:rPr>
              <a:t>В древнерусских былинах о Святославе нет ни слова.</a:t>
            </a:r>
          </a:p>
          <a:p>
            <a:pPr algn="ctr">
              <a:buFontTx/>
              <a:buNone/>
            </a:pPr>
            <a:r>
              <a:rPr lang="ru-RU" sz="4000">
                <a:solidFill>
                  <a:srgbClr val="FFFF00"/>
                </a:solidFill>
              </a:rPr>
              <a:t>Подумайте, 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056784" cy="830997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>
              <a:rot lat="0" lon="0" rev="18900000"/>
            </a:lightRig>
          </a:scene3d>
          <a:sp3d>
            <a:bevelT prst="relaxedInset"/>
          </a:sp3d>
        </p:spPr>
        <p:txBody>
          <a:bodyPr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Святослав (945/957 – 972)</a:t>
            </a:r>
          </a:p>
        </p:txBody>
      </p:sp>
      <p:sp>
        <p:nvSpPr>
          <p:cNvPr id="3" name="Стрелка углом вверх 2">
            <a:hlinkClick r:id="rId3" action="ppaction://hlinksldjump"/>
          </p:cNvPr>
          <p:cNvSpPr/>
          <p:nvPr/>
        </p:nvSpPr>
        <p:spPr>
          <a:xfrm>
            <a:off x="8459788" y="6254750"/>
            <a:ext cx="684212" cy="603250"/>
          </a:xfrm>
          <a:prstGeom prst="bentUpArrow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2" name="Picture 2" descr="http://s50.radikal.ru/i130/1007/4f/cd7be715f67c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484313"/>
            <a:ext cx="3011487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6"/>
          <p:cNvGrpSpPr>
            <a:grpSpLocks/>
          </p:cNvGrpSpPr>
          <p:nvPr/>
        </p:nvGrpSpPr>
        <p:grpSpPr bwMode="auto">
          <a:xfrm>
            <a:off x="3276600" y="1557338"/>
            <a:ext cx="5543550" cy="4545012"/>
            <a:chOff x="1979712" y="1393154"/>
            <a:chExt cx="6251848" cy="4545796"/>
          </a:xfrm>
        </p:grpSpPr>
        <p:pic>
          <p:nvPicPr>
            <p:cNvPr id="7179" name="Picture 4" descr="http://s44.radikal.ru/i104/1007/90/916683dd0ff0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79712" y="1393154"/>
              <a:ext cx="6251848" cy="4516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0" name="TextBox 5"/>
            <p:cNvSpPr txBox="1">
              <a:spLocks noChangeArrowheads="1"/>
            </p:cNvSpPr>
            <p:nvPr/>
          </p:nvSpPr>
          <p:spPr bwMode="auto">
            <a:xfrm>
              <a:off x="2385721" y="5569618"/>
              <a:ext cx="55217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Б. Ольшанский. Предание о Святославе</a:t>
              </a:r>
            </a:p>
          </p:txBody>
        </p:sp>
      </p:grpSp>
      <p:sp>
        <p:nvSpPr>
          <p:cNvPr id="8" name="6-конечная звезда 7"/>
          <p:cNvSpPr/>
          <p:nvPr/>
        </p:nvSpPr>
        <p:spPr>
          <a:xfrm>
            <a:off x="8316913" y="6092825"/>
            <a:ext cx="482600" cy="582613"/>
          </a:xfrm>
          <a:prstGeom prst="star6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79388" y="333375"/>
            <a:ext cx="8713787" cy="6524625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«</a:t>
            </a:r>
            <a:r>
              <a:rPr lang="ru-RU" sz="2800" b="1" i="1" dirty="0">
                <a:solidFill>
                  <a:schemeClr val="tx1"/>
                </a:solidFill>
              </a:rPr>
              <a:t>Когда Святослав вырос и возмужал, стал он собирать много воинов храбрых, и быстрым был, словно </a:t>
            </a:r>
            <a:r>
              <a:rPr lang="ru-RU" sz="2800" b="1" i="1" dirty="0" err="1">
                <a:solidFill>
                  <a:schemeClr val="tx1"/>
                </a:solidFill>
              </a:rPr>
              <a:t>пардус</a:t>
            </a:r>
            <a:r>
              <a:rPr lang="ru-RU" sz="2800" b="1" i="1" dirty="0">
                <a:solidFill>
                  <a:schemeClr val="tx1"/>
                </a:solidFill>
              </a:rPr>
              <a:t>, и много воевал. В походах же не возил за собою ни возов, ни котлов, не варил мяса, но, тонко нарезав конину, или зверину, или говядину и зажарив на углях, так ел; не имел он шатра, но спал, постилая потник с седлом в головах, — такими же были и все остальные его воины. И посылал в иные земли со словами: „Иду на Вы!“.»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2051050" y="1125538"/>
            <a:ext cx="6842125" cy="5534025"/>
          </a:xfrm>
          <a:prstGeom prst="vertic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tx1"/>
                </a:solidFill>
              </a:rPr>
              <a:t>964 г. – поход на вятичей, которые не платили дань Киеву.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tx1"/>
                </a:solidFill>
              </a:rPr>
              <a:t>965 г. - двинулся далее на юго-восток к Хазарскому каганату и Волжской </a:t>
            </a:r>
            <a:r>
              <a:rPr lang="ru-RU" sz="2000" b="1" dirty="0" err="1">
                <a:solidFill>
                  <a:schemeClr val="tx1"/>
                </a:solidFill>
              </a:rPr>
              <a:t>Булгарии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Завоевал главную хазарскую цитадель – крепость </a:t>
            </a:r>
            <a:r>
              <a:rPr lang="ru-RU" sz="2000" b="1" dirty="0" err="1">
                <a:solidFill>
                  <a:schemeClr val="tx1"/>
                </a:solidFill>
              </a:rPr>
              <a:t>Саркел</a:t>
            </a:r>
            <a:r>
              <a:rPr lang="ru-RU" sz="2000" b="1" dirty="0">
                <a:solidFill>
                  <a:schemeClr val="tx1"/>
                </a:solidFill>
              </a:rPr>
              <a:t> (Белую Вежу) на Дону и столицу каганата город Итиль, разбил племена ясов и </a:t>
            </a:r>
            <a:r>
              <a:rPr lang="ru-RU" sz="2000" b="1" dirty="0" err="1">
                <a:solidFill>
                  <a:schemeClr val="tx1"/>
                </a:solidFill>
              </a:rPr>
              <a:t>касогов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tx1"/>
                </a:solidFill>
              </a:rPr>
              <a:t>967 г. - вторгся в Болгарию и разбил войско болгарского царя Петра. В устье Дуная  «поставил» город </a:t>
            </a:r>
            <a:r>
              <a:rPr lang="ru-RU" sz="2000" b="1" dirty="0" err="1">
                <a:solidFill>
                  <a:schemeClr val="tx1"/>
                </a:solidFill>
              </a:rPr>
              <a:t>Переяславец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tx1"/>
                </a:solidFill>
              </a:rPr>
              <a:t>970 г. - Святослав начал новый военный поход  против Византии.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900113" y="115888"/>
            <a:ext cx="7343775" cy="936625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«Не посрамим земли Русской, но ляжем здесь костьми, ибо мертвым не стыдно. Если же побежим – позор нам будет».</a:t>
            </a:r>
          </a:p>
        </p:txBody>
      </p:sp>
      <p:pic>
        <p:nvPicPr>
          <p:cNvPr id="4" name="Picture 4" descr="Картинка 25 из 4247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11413" y="1125538"/>
            <a:ext cx="59055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4221163"/>
            <a:ext cx="8991600" cy="2560637"/>
          </a:xfr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660033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результате упорной борьбы Святослав завоевал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г.Пе-реяславль-на-Дунае,куда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хотел перенести столицу. Однако в это же время на Киев неоднократно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нападали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печенеги.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Ольга и киевляне обратились к князю с укорами  он на время возвратился, разбил кочевников и вновь ушел на Балканы.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533400"/>
          </a:xfrm>
          <a:gradFill rotWithShape="0">
            <a:gsLst>
              <a:gs pos="0">
                <a:srgbClr val="005CBF"/>
              </a:gs>
              <a:gs pos="12500">
                <a:srgbClr val="0087E6"/>
              </a:gs>
              <a:gs pos="37500">
                <a:srgbClr val="21D6E0"/>
              </a:gs>
              <a:gs pos="50000">
                <a:srgbClr val="03D4A8"/>
              </a:gs>
              <a:gs pos="62500">
                <a:srgbClr val="21D6E0"/>
              </a:gs>
              <a:gs pos="87500">
                <a:srgbClr val="0087E6"/>
              </a:gs>
              <a:gs pos="100000">
                <a:srgbClr val="005CBF"/>
              </a:gs>
            </a:gsLst>
            <a:lin ang="0" scaled="1"/>
          </a:gradFill>
          <a:ln w="76200">
            <a:solidFill>
              <a:srgbClr val="66003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>
                <a:solidFill>
                  <a:srgbClr val="660033"/>
                </a:solidFill>
              </a:rPr>
              <a:t>3.Борьба Святослава с Византией.</a:t>
            </a:r>
          </a:p>
        </p:txBody>
      </p:sp>
      <p:pic>
        <p:nvPicPr>
          <p:cNvPr id="56329" name="Picture 9" descr="и акимов великий князь святослав целующий мать и детей своих по возвращении с дуная в киев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4211638" y="655638"/>
            <a:ext cx="4681537" cy="3513137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611188" y="1214438"/>
            <a:ext cx="2962275" cy="2359025"/>
          </a:xfrm>
          <a:prstGeom prst="rect">
            <a:avLst/>
          </a:prstGeom>
          <a:solidFill>
            <a:schemeClr val="accent2"/>
          </a:solidFill>
          <a:ln w="76200" cap="sq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u="none">
                <a:solidFill>
                  <a:schemeClr val="bg2"/>
                </a:solidFill>
                <a:effectLst/>
              </a:rPr>
              <a:t>И.Акимов.Великий</a:t>
            </a:r>
          </a:p>
          <a:p>
            <a:r>
              <a:rPr lang="ru-RU" u="none">
                <a:solidFill>
                  <a:schemeClr val="bg2"/>
                </a:solidFill>
                <a:effectLst/>
              </a:rPr>
              <a:t>князь Святослав, </a:t>
            </a:r>
          </a:p>
          <a:p>
            <a:r>
              <a:rPr lang="ru-RU" u="none">
                <a:solidFill>
                  <a:schemeClr val="bg2"/>
                </a:solidFill>
                <a:effectLst/>
              </a:rPr>
              <a:t>целующий  мать</a:t>
            </a:r>
          </a:p>
          <a:p>
            <a:r>
              <a:rPr lang="ru-RU" u="none">
                <a:solidFill>
                  <a:schemeClr val="bg2"/>
                </a:solidFill>
                <a:effectLst/>
              </a:rPr>
              <a:t>и детей своих,</a:t>
            </a:r>
          </a:p>
          <a:p>
            <a:r>
              <a:rPr lang="ru-RU" u="none">
                <a:solidFill>
                  <a:schemeClr val="bg2"/>
                </a:solidFill>
                <a:effectLst/>
              </a:rPr>
              <a:t>по возвращении </a:t>
            </a:r>
          </a:p>
          <a:p>
            <a:r>
              <a:rPr lang="ru-RU" u="none">
                <a:solidFill>
                  <a:schemeClr val="bg2"/>
                </a:solidFill>
                <a:effectLst/>
              </a:rPr>
              <a:t>с Дуная в Киев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4" name="Picture 12" descr="Рисунок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587375"/>
            <a:ext cx="6480175" cy="4857750"/>
          </a:xfrm>
          <a:prstGeom prst="rect">
            <a:avLst/>
          </a:prstGeom>
          <a:noFill/>
        </p:spPr>
      </p:pic>
      <p:sp>
        <p:nvSpPr>
          <p:cNvPr id="542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5410200"/>
            <a:ext cx="8839200" cy="1371600"/>
          </a:xfr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660033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2800" b="1" dirty="0">
                <a:solidFill>
                  <a:srgbClr val="7030A0"/>
                </a:solidFill>
              </a:rPr>
              <a:t>В 971 г. Святослав встретился с войсками </a:t>
            </a:r>
            <a:r>
              <a:rPr lang="ru-RU" sz="2800" b="1" dirty="0" smtClean="0">
                <a:solidFill>
                  <a:srgbClr val="7030A0"/>
                </a:solidFill>
              </a:rPr>
              <a:t>императора </a:t>
            </a:r>
            <a:r>
              <a:rPr lang="ru-RU" sz="2800" b="1" dirty="0" err="1">
                <a:solidFill>
                  <a:srgbClr val="7030A0"/>
                </a:solidFill>
              </a:rPr>
              <a:t>Цимисхия</a:t>
            </a:r>
            <a:r>
              <a:rPr lang="ru-RU" sz="2800" b="1" dirty="0">
                <a:solidFill>
                  <a:srgbClr val="7030A0"/>
                </a:solidFill>
              </a:rPr>
              <a:t>. После ряда взаимных успехов стороны заключили договор.</a:t>
            </a:r>
          </a:p>
        </p:txBody>
      </p:sp>
      <p:sp>
        <p:nvSpPr>
          <p:cNvPr id="54283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533400"/>
          </a:xfrm>
          <a:gradFill rotWithShape="0">
            <a:gsLst>
              <a:gs pos="0">
                <a:srgbClr val="005CBF"/>
              </a:gs>
              <a:gs pos="12500">
                <a:srgbClr val="0087E6"/>
              </a:gs>
              <a:gs pos="37500">
                <a:srgbClr val="21D6E0"/>
              </a:gs>
              <a:gs pos="50000">
                <a:srgbClr val="03D4A8"/>
              </a:gs>
              <a:gs pos="62500">
                <a:srgbClr val="21D6E0"/>
              </a:gs>
              <a:gs pos="87500">
                <a:srgbClr val="0087E6"/>
              </a:gs>
              <a:gs pos="100000">
                <a:srgbClr val="005CBF"/>
              </a:gs>
            </a:gsLst>
            <a:lin ang="0" scaled="1"/>
          </a:gradFill>
          <a:ln w="76200">
            <a:solidFill>
              <a:srgbClr val="66003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660033"/>
                </a:solidFill>
              </a:rPr>
              <a:t>3.Борьба Святослава с Византией</a:t>
            </a:r>
            <a:r>
              <a:rPr lang="ru-RU" sz="3200" b="1" dirty="0" smtClean="0">
                <a:solidFill>
                  <a:srgbClr val="660033"/>
                </a:solidFill>
              </a:rPr>
              <a:t>. </a:t>
            </a:r>
            <a:r>
              <a:rPr lang="ru-RU" sz="3200" b="1" dirty="0" err="1" smtClean="0">
                <a:solidFill>
                  <a:srgbClr val="660033"/>
                </a:solidFill>
              </a:rPr>
              <a:t>Кр</a:t>
            </a:r>
            <a:r>
              <a:rPr lang="ru-RU" sz="3200" b="1" dirty="0" smtClean="0">
                <a:solidFill>
                  <a:srgbClr val="660033"/>
                </a:solidFill>
              </a:rPr>
              <a:t>.  ДОРОСТОЛ</a:t>
            </a:r>
            <a:endParaRPr lang="ru-RU" sz="32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15900" y="4365625"/>
            <a:ext cx="8893175" cy="2376488"/>
          </a:xfr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8000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7030A0"/>
                </a:solidFill>
              </a:rPr>
              <a:t>В 972 г.при возвращении в Киев</a:t>
            </a:r>
            <a:r>
              <a:rPr lang="ru-RU" sz="2800" b="1" dirty="0" smtClean="0">
                <a:solidFill>
                  <a:srgbClr val="7030A0"/>
                </a:solidFill>
              </a:rPr>
              <a:t>, Святослав подвергся </a:t>
            </a:r>
            <a:r>
              <a:rPr lang="ru-RU" sz="2800" b="1" dirty="0">
                <a:solidFill>
                  <a:srgbClr val="7030A0"/>
                </a:solidFill>
              </a:rPr>
              <a:t>нападению печенегов</a:t>
            </a:r>
            <a:r>
              <a:rPr lang="ru-RU" sz="2800" b="1" dirty="0" smtClean="0">
                <a:solidFill>
                  <a:srgbClr val="7030A0"/>
                </a:solidFill>
              </a:rPr>
              <a:t>, которых подговорили </a:t>
            </a:r>
            <a:r>
              <a:rPr lang="ru-RU" sz="2800" b="1" dirty="0">
                <a:solidFill>
                  <a:srgbClr val="7030A0"/>
                </a:solidFill>
              </a:rPr>
              <a:t>византийцы</a:t>
            </a:r>
            <a:r>
              <a:rPr lang="ru-RU" sz="2800" b="1" dirty="0" smtClean="0">
                <a:solidFill>
                  <a:srgbClr val="7030A0"/>
                </a:solidFill>
              </a:rPr>
              <a:t>. Святослав </a:t>
            </a:r>
            <a:r>
              <a:rPr lang="ru-RU" sz="2800" b="1" dirty="0">
                <a:solidFill>
                  <a:srgbClr val="7030A0"/>
                </a:solidFill>
              </a:rPr>
              <a:t>погиб</a:t>
            </a:r>
            <a:r>
              <a:rPr lang="ru-RU" sz="2800" b="1" dirty="0" smtClean="0">
                <a:solidFill>
                  <a:srgbClr val="7030A0"/>
                </a:solidFill>
              </a:rPr>
              <a:t>, а </a:t>
            </a:r>
            <a:r>
              <a:rPr lang="ru-RU" sz="2800" b="1" dirty="0">
                <a:solidFill>
                  <a:srgbClr val="7030A0"/>
                </a:solidFill>
              </a:rPr>
              <a:t>из его черепа печенежский хан  сделал себе чашу для вина окованную золотом.</a:t>
            </a:r>
          </a:p>
        </p:txBody>
      </p:sp>
      <p:pic>
        <p:nvPicPr>
          <p:cNvPr id="73736" name="Picture 8" descr="в васнецов бой скифов со славянами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2484438" y="750888"/>
            <a:ext cx="6516687" cy="3581400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250825" y="1949450"/>
            <a:ext cx="1935163" cy="1263650"/>
          </a:xfrm>
          <a:prstGeom prst="rect">
            <a:avLst/>
          </a:prstGeom>
          <a:solidFill>
            <a:schemeClr val="accent2"/>
          </a:solidFill>
          <a:ln w="76200" cap="sq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u="none">
                <a:solidFill>
                  <a:schemeClr val="bg2"/>
                </a:solidFill>
                <a:effectLst/>
              </a:rPr>
              <a:t>В.Васнецов.</a:t>
            </a:r>
          </a:p>
          <a:p>
            <a:r>
              <a:rPr lang="ru-RU" u="none">
                <a:solidFill>
                  <a:schemeClr val="bg2"/>
                </a:solidFill>
                <a:effectLst/>
              </a:rPr>
              <a:t>Бой славян</a:t>
            </a:r>
          </a:p>
          <a:p>
            <a:r>
              <a:rPr lang="ru-RU" u="none">
                <a:solidFill>
                  <a:schemeClr val="bg2"/>
                </a:solidFill>
                <a:effectLst/>
              </a:rPr>
              <a:t>со скифами.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200800" cy="769441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>
              <a:rot lat="0" lon="0" rev="18900000"/>
            </a:lightRig>
          </a:scene3d>
          <a:sp3d>
            <a:bevelT prst="relaxedInset"/>
          </a:sp3d>
        </p:spPr>
        <p:txBody>
          <a:bodyPr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972 – 980 – первая усобица.</a:t>
            </a:r>
          </a:p>
        </p:txBody>
      </p:sp>
      <p:sp>
        <p:nvSpPr>
          <p:cNvPr id="3" name="Стрелка углом вверх 2">
            <a:hlinkClick r:id="rId3" action="ppaction://hlinksldjump"/>
          </p:cNvPr>
          <p:cNvSpPr/>
          <p:nvPr/>
        </p:nvSpPr>
        <p:spPr>
          <a:xfrm>
            <a:off x="8280400" y="6065838"/>
            <a:ext cx="684213" cy="603250"/>
          </a:xfrm>
          <a:prstGeom prst="bentUpArrow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196" name="Picture 2" descr="http://www.nenovosty.ru/pic/raskol.jpg"/>
          <p:cNvPicPr>
            <a:picLocks noChangeAspect="1" noChangeArrowheads="1"/>
          </p:cNvPicPr>
          <p:nvPr/>
        </p:nvPicPr>
        <p:blipFill>
          <a:blip r:embed="rId4"/>
          <a:srcRect r="6567"/>
          <a:stretch>
            <a:fillRect/>
          </a:stretch>
        </p:blipFill>
        <p:spPr bwMode="auto">
          <a:xfrm>
            <a:off x="250825" y="1700213"/>
            <a:ext cx="4919663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5292725" y="1628775"/>
            <a:ext cx="3524250" cy="22463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Святослав, уходя на Балканы,</a:t>
            </a:r>
          </a:p>
          <a:p>
            <a:r>
              <a:rPr lang="ru-RU" sz="2000" b="1">
                <a:latin typeface="Calibri" pitchFamily="34" charset="0"/>
              </a:rPr>
              <a:t> оставил в Киеве в качестве</a:t>
            </a:r>
          </a:p>
          <a:p>
            <a:r>
              <a:rPr lang="ru-RU" sz="2000" b="1">
                <a:latin typeface="Calibri" pitchFamily="34" charset="0"/>
              </a:rPr>
              <a:t> правителя своего старшего</a:t>
            </a:r>
          </a:p>
          <a:p>
            <a:r>
              <a:rPr lang="ru-RU" sz="2000" b="1">
                <a:latin typeface="Calibri" pitchFamily="34" charset="0"/>
              </a:rPr>
              <a:t> сына Ярополка. Другой сын, </a:t>
            </a:r>
          </a:p>
          <a:p>
            <a:r>
              <a:rPr lang="ru-RU" sz="2000" b="1">
                <a:latin typeface="Calibri" pitchFamily="34" charset="0"/>
              </a:rPr>
              <a:t>Олег, правил в Древлянской земле, третий,</a:t>
            </a:r>
          </a:p>
          <a:p>
            <a:r>
              <a:rPr lang="ru-RU" sz="2000" b="1">
                <a:latin typeface="Calibri" pitchFamily="34" charset="0"/>
              </a:rPr>
              <a:t> Владимир - в Новгороде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pic>
        <p:nvPicPr>
          <p:cNvPr id="8198" name="Picture 2" descr="Картинка 1 из 17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110038"/>
            <a:ext cx="3929057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250825" y="6092825"/>
            <a:ext cx="5037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Поводом послужило убийство (смерть?) на охоте</a:t>
            </a:r>
          </a:p>
          <a:p>
            <a:r>
              <a:rPr lang="ru-RU">
                <a:latin typeface="Calibri" pitchFamily="34" charset="0"/>
              </a:rPr>
              <a:t>сына Свенельда, воеводы Ярополка.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Pictures\схемы\cfd44246d97d25a88159f2502b6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23863"/>
            <a:ext cx="8064500" cy="60102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2.gstatic.com/images?q=tbn:ANd9GcTp7rfKmLCB0M7PJ87JKZ3yo5x8rNZJjzUtDhX0-JFhIIv0i7Fc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38804"/>
            <a:ext cx="5796136" cy="57191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Картинка 42 из 377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72816"/>
            <a:ext cx="3024336" cy="438309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179388" y="6237288"/>
            <a:ext cx="4176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Князь</a:t>
            </a:r>
            <a:r>
              <a:rPr lang="ru-RU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и княгиня времен Киевской Руси</a:t>
            </a:r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2656"/>
            <a:ext cx="7992888" cy="9507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prstTxWarp prst="textWave2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</a:rPr>
              <a:t> Первые русские князья.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2588" y="6308725"/>
            <a:ext cx="218330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dirty="0" smtClean="0"/>
              <a:t>.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40"/>
            <a:ext cx="8136904" cy="92333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prstTxWarp prst="textChevro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 Первые русские князья. </a:t>
            </a:r>
            <a:endParaRPr lang="ru-RU" sz="5400" dirty="0"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24744"/>
            <a:ext cx="7920880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  <a:hlinkClick r:id="rId2" action="ppaction://hlinksldjump"/>
              </a:rPr>
              <a:t>Олег Вещий 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(882 – 912)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  <a:hlinkClick r:id="rId3" action="ppaction://hlinksldjump"/>
              </a:rPr>
              <a:t>Игорь Старый 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(912 – 945)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  <a:hlinkClick r:id="rId4" action="ppaction://hlinksldjump"/>
              </a:rPr>
              <a:t>Ольга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(945 – 957)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  <a:hlinkClick r:id="rId5" action="ppaction://hlinksldjump"/>
              </a:rPr>
              <a:t>Святослав 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(945/957 – 972)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972 – 980 – первая 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  <a:hlinkClick r:id="rId6" action="ppaction://hlinksldjump"/>
              </a:rPr>
              <a:t>усобица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7" y="260648"/>
            <a:ext cx="7632848" cy="92333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>
              <a:rot lat="0" lon="0" rev="18900000"/>
            </a:lightRig>
          </a:scene3d>
          <a:sp3d>
            <a:bevelT prst="relaxedInset"/>
          </a:sp3d>
        </p:spPr>
        <p:txBody>
          <a:bodyPr>
            <a:spAutoFit/>
            <a:sp3d extrusionH="31750" contourW="6350" prstMaterial="powder">
              <a:bevelT w="19050" h="19050" prst="convex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Олег </a:t>
            </a:r>
            <a:r>
              <a:rPr lang="ru-RU" sz="5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accent3"/>
                </a:solidFill>
                <a:latin typeface="+mn-lt"/>
                <a:cs typeface="+mn-cs"/>
              </a:rPr>
              <a:t>Вещий</a:t>
            </a:r>
            <a:r>
              <a:rPr lang="ru-RU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(882 – 912)</a:t>
            </a:r>
          </a:p>
        </p:txBody>
      </p:sp>
      <p:sp>
        <p:nvSpPr>
          <p:cNvPr id="3" name="Стрелка углом вверх 2">
            <a:hlinkClick r:id="rId3" action="ppaction://hlinksldjump"/>
          </p:cNvPr>
          <p:cNvSpPr/>
          <p:nvPr/>
        </p:nvSpPr>
        <p:spPr>
          <a:xfrm>
            <a:off x="8280400" y="6065838"/>
            <a:ext cx="684213" cy="603250"/>
          </a:xfrm>
          <a:prstGeom prst="bentUpArrow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00" name="TextBox 8"/>
          <p:cNvSpPr txBox="1">
            <a:spLocks noChangeArrowheads="1"/>
          </p:cNvSpPr>
          <p:nvPr/>
        </p:nvSpPr>
        <p:spPr bwMode="auto">
          <a:xfrm>
            <a:off x="1979613" y="1268413"/>
            <a:ext cx="6769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4101" name="TextBox 9"/>
          <p:cNvSpPr txBox="1">
            <a:spLocks noChangeArrowheads="1"/>
          </p:cNvSpPr>
          <p:nvPr/>
        </p:nvSpPr>
        <p:spPr bwMode="auto">
          <a:xfrm>
            <a:off x="1116013" y="4941888"/>
            <a:ext cx="698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2400" b="1">
              <a:latin typeface="Calibri" pitchFamily="34" charset="0"/>
            </a:endParaRPr>
          </a:p>
        </p:txBody>
      </p:sp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2987675" y="1628775"/>
            <a:ext cx="5905500" cy="4248150"/>
            <a:chOff x="2267744" y="1700808"/>
            <a:chExt cx="6393298" cy="4546080"/>
          </a:xfrm>
        </p:grpSpPr>
        <p:pic>
          <p:nvPicPr>
            <p:cNvPr id="4108" name="Picture 4" descr="Картинка 3 из 297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67744" y="1700808"/>
              <a:ext cx="6393298" cy="454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9" name="TextBox 5"/>
            <p:cNvSpPr txBox="1">
              <a:spLocks noChangeArrowheads="1"/>
            </p:cNvSpPr>
            <p:nvPr/>
          </p:nvSpPr>
          <p:spPr bwMode="auto">
            <a:xfrm>
              <a:off x="2339752" y="5877272"/>
              <a:ext cx="62646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>
                  <a:latin typeface="Calibri" pitchFamily="34" charset="0"/>
                </a:rPr>
                <a:t>Иллюстрация к поэме А.С. Пушкина</a:t>
              </a:r>
              <a:r>
                <a:rPr lang="ru-RU" sz="1600">
                  <a:latin typeface="Calibri" pitchFamily="34" charset="0"/>
                </a:rPr>
                <a:t> "</a:t>
              </a:r>
              <a:r>
                <a:rPr lang="ru-RU" sz="1600" b="1">
                  <a:latin typeface="Calibri" pitchFamily="34" charset="0"/>
                </a:rPr>
                <a:t>Песнь о вещем</a:t>
              </a:r>
              <a:r>
                <a:rPr lang="ru-RU" sz="1600">
                  <a:latin typeface="Calibri" pitchFamily="34" charset="0"/>
                </a:rPr>
                <a:t> </a:t>
              </a:r>
              <a:r>
                <a:rPr lang="ru-RU" sz="1600" b="1">
                  <a:latin typeface="Calibri" pitchFamily="34" charset="0"/>
                </a:rPr>
                <a:t>Олеге</a:t>
              </a:r>
              <a:r>
                <a:rPr lang="ru-RU" sz="1600">
                  <a:latin typeface="Calibri" pitchFamily="34" charset="0"/>
                </a:rPr>
                <a:t>".</a:t>
              </a:r>
            </a:p>
          </p:txBody>
        </p:sp>
      </p:grpSp>
      <p:pic>
        <p:nvPicPr>
          <p:cNvPr id="4103" name="Picture 2" descr="Картинка 12 из 801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1628775"/>
            <a:ext cx="23050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6-конечная звезда 10"/>
          <p:cNvSpPr/>
          <p:nvPr/>
        </p:nvSpPr>
        <p:spPr>
          <a:xfrm>
            <a:off x="7667625" y="6308725"/>
            <a:ext cx="482600" cy="549275"/>
          </a:xfrm>
          <a:prstGeom prst="star6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05" name="TextBox 11"/>
          <p:cNvSpPr txBox="1">
            <a:spLocks noChangeArrowheads="1"/>
          </p:cNvSpPr>
          <p:nvPr/>
        </p:nvSpPr>
        <p:spPr bwMode="auto">
          <a:xfrm>
            <a:off x="971550" y="6308725"/>
            <a:ext cx="7704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Да будет Киев матерью городов русских</a:t>
            </a:r>
            <a:r>
              <a:rPr lang="ru-RU" sz="2800">
                <a:latin typeface="Calibri" pitchFamily="34" charset="0"/>
              </a:rPr>
              <a:t>». 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539750" y="1268413"/>
            <a:ext cx="8424863" cy="5113337"/>
          </a:xfrm>
          <a:prstGeom prst="vertic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Став киевским князем, Олег расширяет свою державу: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tx1"/>
                </a:solidFill>
              </a:rPr>
              <a:t> Подчинил Киеву радимичей, древлян и северян, уничтожил зависимость от хазар.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tx1"/>
                </a:solidFill>
              </a:rPr>
              <a:t>В 907 году Олег отправляется в Византию, в военный поход к Константинополю, закончившийся договором о беспошлинной торговле для русских купцов.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tx1"/>
                </a:solidFill>
              </a:rPr>
              <a:t> В 911 г. Олег послал к Царьграду послов утвердить новый договор . Первый письменный договор в истории Руси.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6-конечная звезда 12"/>
          <p:cNvSpPr/>
          <p:nvPr/>
        </p:nvSpPr>
        <p:spPr>
          <a:xfrm>
            <a:off x="7667625" y="6276975"/>
            <a:ext cx="482600" cy="581025"/>
          </a:xfrm>
          <a:prstGeom prst="star6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1" name="Picture 13" descr="кочевн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512763"/>
            <a:ext cx="5256213" cy="3941762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26988"/>
            <a:ext cx="8686800" cy="533401"/>
          </a:xfrm>
          <a:gradFill rotWithShape="0">
            <a:gsLst>
              <a:gs pos="0">
                <a:srgbClr val="005CBF"/>
              </a:gs>
              <a:gs pos="12500">
                <a:srgbClr val="0087E6"/>
              </a:gs>
              <a:gs pos="37500">
                <a:srgbClr val="21D6E0"/>
              </a:gs>
              <a:gs pos="50000">
                <a:srgbClr val="03D4A8"/>
              </a:gs>
              <a:gs pos="62500">
                <a:srgbClr val="21D6E0"/>
              </a:gs>
              <a:gs pos="87500">
                <a:srgbClr val="0087E6"/>
              </a:gs>
              <a:gs pos="100000">
                <a:srgbClr val="005CBF"/>
              </a:gs>
            </a:gsLst>
            <a:lin ang="0" scaled="1"/>
          </a:gradFill>
          <a:ln w="76200">
            <a:solidFill>
              <a:srgbClr val="66003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>
                <a:solidFill>
                  <a:srgbClr val="660033"/>
                </a:solidFill>
              </a:rPr>
              <a:t>1.Государство Русь.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4414838"/>
            <a:ext cx="8743950" cy="2398712"/>
          </a:xfr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660033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9 веке у славян  начался период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военной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демократии. Они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совершали походы против Византии и защищали свои земли  от кочевников-степняков.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Князь Аскольд в борьбе с ними потерял сына.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низовьях Волги хазары нередко грабили русских купцов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Поэтому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княжеские дружины совершали походы и в эти районы.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539750" y="1773238"/>
            <a:ext cx="2336800" cy="1263650"/>
          </a:xfrm>
          <a:prstGeom prst="rect">
            <a:avLst/>
          </a:prstGeom>
          <a:solidFill>
            <a:schemeClr val="accent2"/>
          </a:solidFill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u="none">
                <a:solidFill>
                  <a:srgbClr val="800000"/>
                </a:solidFill>
                <a:effectLst/>
              </a:rPr>
              <a:t>Борьба </a:t>
            </a:r>
          </a:p>
          <a:p>
            <a:r>
              <a:rPr lang="ru-RU" u="none">
                <a:solidFill>
                  <a:srgbClr val="800000"/>
                </a:solidFill>
                <a:effectLst/>
              </a:rPr>
              <a:t>славян</a:t>
            </a:r>
          </a:p>
          <a:p>
            <a:r>
              <a:rPr lang="ru-RU" u="none">
                <a:solidFill>
                  <a:srgbClr val="800000"/>
                </a:solidFill>
                <a:effectLst/>
              </a:rPr>
              <a:t>с кочевниками</a:t>
            </a:r>
          </a:p>
        </p:txBody>
      </p:sp>
      <p:sp>
        <p:nvSpPr>
          <p:cNvPr id="53263" name="AutoShape 15"/>
          <p:cNvSpPr>
            <a:spLocks noChangeArrowheads="1"/>
          </p:cNvSpPr>
          <p:nvPr/>
        </p:nvSpPr>
        <p:spPr bwMode="auto">
          <a:xfrm rot="1029858">
            <a:off x="4065588" y="1855788"/>
            <a:ext cx="4251325" cy="2778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64" name="AutoShape 16"/>
          <p:cNvSpPr>
            <a:spLocks noChangeArrowheads="1"/>
          </p:cNvSpPr>
          <p:nvPr/>
        </p:nvSpPr>
        <p:spPr bwMode="auto">
          <a:xfrm rot="3945954">
            <a:off x="3527425" y="2097088"/>
            <a:ext cx="1223963" cy="287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Рисунок1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2520950" y="476250"/>
            <a:ext cx="6443663" cy="3816350"/>
          </a:xfrm>
          <a:prstGeom prst="rect">
            <a:avLst/>
          </a:prstGeom>
          <a:noFill/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4450"/>
            <a:ext cx="8686800" cy="533400"/>
          </a:xfrm>
          <a:gradFill rotWithShape="0">
            <a:gsLst>
              <a:gs pos="0">
                <a:srgbClr val="005CBF"/>
              </a:gs>
              <a:gs pos="12500">
                <a:srgbClr val="0087E6"/>
              </a:gs>
              <a:gs pos="37500">
                <a:srgbClr val="21D6E0"/>
              </a:gs>
              <a:gs pos="50000">
                <a:srgbClr val="03D4A8"/>
              </a:gs>
              <a:gs pos="62500">
                <a:srgbClr val="21D6E0"/>
              </a:gs>
              <a:gs pos="87500">
                <a:srgbClr val="0087E6"/>
              </a:gs>
              <a:gs pos="100000">
                <a:srgbClr val="005CBF"/>
              </a:gs>
            </a:gsLst>
            <a:lin ang="0" scaled="1"/>
          </a:gradFill>
          <a:ln w="76200">
            <a:solidFill>
              <a:srgbClr val="66003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>
                <a:solidFill>
                  <a:srgbClr val="660033"/>
                </a:solidFill>
              </a:rPr>
              <a:t>2.Далекие походы Русов.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4076700"/>
            <a:ext cx="8991600" cy="2705100"/>
          </a:xfr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660033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Основное внимание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русов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привлекал Царьград (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Конс-тантинополь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).Еще в 860 г. Аскольд и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Дир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правившие в Киеве совершили поход в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Византию.Но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самый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знаме-нитый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поход на Царьград совершил Олег.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907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г.,разделив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дружину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пополам-сам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 воинами на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ладьях,а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конница по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берегу,он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двинулся на юг.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Ок.днепровских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порогов русы обнесли свои ладьи и двинулись дальше.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01600" y="1773238"/>
            <a:ext cx="2741613" cy="898525"/>
          </a:xfrm>
          <a:prstGeom prst="rect">
            <a:avLst/>
          </a:prstGeom>
          <a:solidFill>
            <a:schemeClr val="accent2"/>
          </a:solidFill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u="none">
                <a:solidFill>
                  <a:srgbClr val="800000"/>
                </a:solidFill>
                <a:effectLst/>
              </a:rPr>
              <a:t>Макет </a:t>
            </a:r>
          </a:p>
          <a:p>
            <a:r>
              <a:rPr lang="ru-RU" u="none">
                <a:solidFill>
                  <a:srgbClr val="800000"/>
                </a:solidFill>
                <a:effectLst/>
              </a:rPr>
              <a:t>Константинополя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4" name="Picture 10" descr="визант откупаются подарками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3419475" y="317500"/>
            <a:ext cx="5400675" cy="4048125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52232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44450"/>
            <a:ext cx="8686800" cy="533400"/>
          </a:xfrm>
          <a:gradFill rotWithShape="0">
            <a:gsLst>
              <a:gs pos="0">
                <a:srgbClr val="005CBF"/>
              </a:gs>
              <a:gs pos="12500">
                <a:srgbClr val="0087E6"/>
              </a:gs>
              <a:gs pos="37500">
                <a:srgbClr val="21D6E0"/>
              </a:gs>
              <a:gs pos="50000">
                <a:srgbClr val="03D4A8"/>
              </a:gs>
              <a:gs pos="62500">
                <a:srgbClr val="21D6E0"/>
              </a:gs>
              <a:gs pos="87500">
                <a:srgbClr val="0087E6"/>
              </a:gs>
              <a:gs pos="100000">
                <a:srgbClr val="005CBF"/>
              </a:gs>
            </a:gsLst>
            <a:lin ang="0" scaled="1"/>
          </a:gradFill>
          <a:ln w="76200">
            <a:solidFill>
              <a:srgbClr val="660033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>
                <a:solidFill>
                  <a:srgbClr val="660033"/>
                </a:solidFill>
              </a:rPr>
              <a:t>2.Далекие походы Русов.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4076700"/>
            <a:ext cx="8991600" cy="2705100"/>
          </a:xfr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660033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Братья-цари приказали натянуть цепь в бухте Золотой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Рог,но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русы вновь перетащили ладьи и заставили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Ви-зантию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подписать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договор.С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него берет начало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исто-рия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русской дипломатии.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преданию Олег прибил к вратам Царьграда свой шит.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911 г. Олег совершил еще один поход, и вновь был подписан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договор.Но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возвращении он погибает. (Судя по всему князь был убит печенегами).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41350" y="1512888"/>
            <a:ext cx="2274888" cy="1628775"/>
          </a:xfrm>
          <a:prstGeom prst="rect">
            <a:avLst/>
          </a:prstGeom>
          <a:solidFill>
            <a:schemeClr val="accent2"/>
          </a:solidFill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u="none">
                <a:solidFill>
                  <a:srgbClr val="800000"/>
                </a:solidFill>
                <a:effectLst/>
              </a:rPr>
              <a:t>Византийцы</a:t>
            </a:r>
          </a:p>
          <a:p>
            <a:r>
              <a:rPr lang="ru-RU" u="none">
                <a:solidFill>
                  <a:srgbClr val="800000"/>
                </a:solidFill>
                <a:effectLst/>
              </a:rPr>
              <a:t>выплачивают</a:t>
            </a:r>
          </a:p>
          <a:p>
            <a:r>
              <a:rPr lang="ru-RU" u="none">
                <a:solidFill>
                  <a:srgbClr val="800000"/>
                </a:solidFill>
                <a:effectLst/>
              </a:rPr>
              <a:t>дань русским</a:t>
            </a:r>
          </a:p>
          <a:p>
            <a:r>
              <a:rPr lang="ru-RU" u="none">
                <a:solidFill>
                  <a:srgbClr val="800000"/>
                </a:solidFill>
                <a:effectLst/>
              </a:rPr>
              <a:t>дружинникам.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5" y="332656"/>
            <a:ext cx="8136904" cy="92333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flat" dir="t">
              <a:rot lat="0" lon="0" rev="18900000"/>
            </a:lightRig>
          </a:scene3d>
          <a:sp3d>
            <a:bevelT prst="relaxedInset"/>
          </a:sp3d>
        </p:spPr>
        <p:txBody>
          <a:bodyPr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Игорь Старый (912 – 945)</a:t>
            </a:r>
          </a:p>
        </p:txBody>
      </p:sp>
      <p:sp>
        <p:nvSpPr>
          <p:cNvPr id="3" name="Стрелка углом вверх 2">
            <a:hlinkClick r:id="rId2" action="ppaction://hlinksldjump"/>
          </p:cNvPr>
          <p:cNvSpPr/>
          <p:nvPr/>
        </p:nvSpPr>
        <p:spPr>
          <a:xfrm>
            <a:off x="8280400" y="6065838"/>
            <a:ext cx="684213" cy="603250"/>
          </a:xfrm>
          <a:prstGeom prst="bentUpArrow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4" name="Picture 2" descr="http://www.emc.komi.com/03/09/img/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73238"/>
            <a:ext cx="31242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http://dic.academic.ru/pictures/wiki/files/82/Russian_prince_takes_tribute_by_Roeri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1773238"/>
            <a:ext cx="54483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-конечная звезда 5"/>
          <p:cNvSpPr/>
          <p:nvPr/>
        </p:nvSpPr>
        <p:spPr>
          <a:xfrm>
            <a:off x="7667625" y="6276975"/>
            <a:ext cx="482600" cy="581025"/>
          </a:xfrm>
          <a:prstGeom prst="star6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50825" y="1125538"/>
            <a:ext cx="8642350" cy="573246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Князь Игорь активно занимается внешней и внутренней политикой своего государства: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tx1"/>
                </a:solidFill>
              </a:rPr>
              <a:t> В 914 году князь Игорь воевал с древлянами, и после победы возложил на них большую дань.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tx1"/>
                </a:solidFill>
              </a:rPr>
              <a:t> В 915 году князь Игорь заключает мир с печенегами, которые впервые появились на русской земле.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tx1"/>
                </a:solidFill>
              </a:rPr>
              <a:t> В 920 печенеги опять стали досаждать Русь   своими набегами.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tx1"/>
                </a:solidFill>
              </a:rPr>
              <a:t> В 941 году князь Игорь идет с войной на Византию. Поход был неудачным.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tx1"/>
                </a:solidFill>
              </a:rPr>
              <a:t> В 945 года князь Игорь погибает от рук древлян.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838200"/>
            <a:ext cx="4648200" cy="5943600"/>
          </a:xfr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660033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7030A0"/>
                </a:solidFill>
              </a:rPr>
              <a:t>До принятия </a:t>
            </a:r>
            <a:r>
              <a:rPr lang="ru-RU" sz="2800" b="1" dirty="0" smtClean="0">
                <a:solidFill>
                  <a:srgbClr val="7030A0"/>
                </a:solidFill>
              </a:rPr>
              <a:t>Христианства </a:t>
            </a:r>
            <a:r>
              <a:rPr lang="ru-RU" sz="2800" b="1" dirty="0">
                <a:solidFill>
                  <a:srgbClr val="7030A0"/>
                </a:solidFill>
              </a:rPr>
              <a:t>князья или </a:t>
            </a:r>
            <a:r>
              <a:rPr lang="ru-RU" sz="2800" b="1" dirty="0" smtClean="0">
                <a:solidFill>
                  <a:srgbClr val="7030A0"/>
                </a:solidFill>
              </a:rPr>
              <a:t>совершали </a:t>
            </a:r>
            <a:r>
              <a:rPr lang="ru-RU" sz="2800" b="1" dirty="0">
                <a:solidFill>
                  <a:srgbClr val="7030A0"/>
                </a:solidFill>
              </a:rPr>
              <a:t>походы, или </a:t>
            </a:r>
            <a:r>
              <a:rPr lang="ru-RU" sz="2800" b="1" dirty="0" smtClean="0">
                <a:solidFill>
                  <a:srgbClr val="7030A0"/>
                </a:solidFill>
              </a:rPr>
              <a:t>собирали </a:t>
            </a:r>
            <a:r>
              <a:rPr lang="ru-RU" sz="2800" b="1" dirty="0">
                <a:solidFill>
                  <a:srgbClr val="7030A0"/>
                </a:solidFill>
              </a:rPr>
              <a:t>дань (</a:t>
            </a:r>
            <a:r>
              <a:rPr lang="ru-RU" sz="2800" b="1" dirty="0" smtClean="0">
                <a:solidFill>
                  <a:srgbClr val="7030A0"/>
                </a:solidFill>
              </a:rPr>
              <a:t>полюдье</a:t>
            </a:r>
            <a:r>
              <a:rPr lang="ru-RU" sz="2800" b="1" dirty="0">
                <a:solidFill>
                  <a:srgbClr val="7030A0"/>
                </a:solidFill>
              </a:rPr>
              <a:t>) с подвластных племен.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rgbClr val="7030A0"/>
                </a:solidFill>
              </a:rPr>
              <a:t>В 945 г. Игорь Старый отправился к </a:t>
            </a:r>
            <a:r>
              <a:rPr lang="ru-RU" sz="2800" b="1" dirty="0" smtClean="0">
                <a:solidFill>
                  <a:srgbClr val="7030A0"/>
                </a:solidFill>
              </a:rPr>
              <a:t>древлянам </a:t>
            </a:r>
            <a:r>
              <a:rPr lang="ru-RU" sz="2800" b="1" dirty="0">
                <a:solidFill>
                  <a:srgbClr val="7030A0"/>
                </a:solidFill>
              </a:rPr>
              <a:t>в </a:t>
            </a:r>
            <a:r>
              <a:rPr lang="ru-RU" sz="2800" b="1" dirty="0" err="1">
                <a:solidFill>
                  <a:srgbClr val="7030A0"/>
                </a:solidFill>
              </a:rPr>
              <a:t>Искоростень</a:t>
            </a:r>
            <a:r>
              <a:rPr lang="ru-RU" sz="2800" b="1" dirty="0" smtClean="0">
                <a:solidFill>
                  <a:srgbClr val="7030A0"/>
                </a:solidFill>
              </a:rPr>
              <a:t>. Но </a:t>
            </a:r>
            <a:r>
              <a:rPr lang="ru-RU" sz="2800" b="1" dirty="0">
                <a:solidFill>
                  <a:srgbClr val="7030A0"/>
                </a:solidFill>
              </a:rPr>
              <a:t>по возвращении </a:t>
            </a:r>
            <a:r>
              <a:rPr lang="ru-RU" sz="2800" b="1" dirty="0" smtClean="0">
                <a:solidFill>
                  <a:srgbClr val="7030A0"/>
                </a:solidFill>
              </a:rPr>
              <a:t>дружина </a:t>
            </a:r>
            <a:r>
              <a:rPr lang="ru-RU" sz="2800" b="1" dirty="0">
                <a:solidFill>
                  <a:srgbClr val="7030A0"/>
                </a:solidFill>
              </a:rPr>
              <a:t>потребовала </a:t>
            </a:r>
            <a:r>
              <a:rPr lang="ru-RU" sz="2800" b="1" dirty="0" smtClean="0">
                <a:solidFill>
                  <a:srgbClr val="7030A0"/>
                </a:solidFill>
              </a:rPr>
              <a:t>воз- </a:t>
            </a:r>
            <a:r>
              <a:rPr lang="ru-RU" sz="2800" b="1" dirty="0" err="1">
                <a:solidFill>
                  <a:srgbClr val="7030A0"/>
                </a:solidFill>
              </a:rPr>
              <a:t>вратиться</a:t>
            </a:r>
            <a:r>
              <a:rPr lang="ru-RU" sz="2800" b="1" dirty="0">
                <a:solidFill>
                  <a:srgbClr val="7030A0"/>
                </a:solidFill>
              </a:rPr>
              <a:t> за новой данью.</a:t>
            </a:r>
          </a:p>
        </p:txBody>
      </p:sp>
      <p:pic>
        <p:nvPicPr>
          <p:cNvPr id="48140" name="Picture 12" descr="Рисунок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7125"/>
            <a:ext cx="4003675" cy="5326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1326</Words>
  <Application>Microsoft Office PowerPoint</Application>
  <PresentationFormat>Экран (4:3)</PresentationFormat>
  <Paragraphs>116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Первые русские князья</vt:lpstr>
      <vt:lpstr>Слайд 2</vt:lpstr>
      <vt:lpstr>Слайд 3</vt:lpstr>
      <vt:lpstr>Слайд 4</vt:lpstr>
      <vt:lpstr>1.Государство Русь.</vt:lpstr>
      <vt:lpstr>2.Далекие походы Русов.</vt:lpstr>
      <vt:lpstr>2.Далекие походы Русов.</vt:lpstr>
      <vt:lpstr>Слайд 8</vt:lpstr>
      <vt:lpstr>Слайд 9</vt:lpstr>
      <vt:lpstr>Слайд 10</vt:lpstr>
      <vt:lpstr>Слайд 11</vt:lpstr>
      <vt:lpstr>Слайд 12</vt:lpstr>
      <vt:lpstr>Задание </vt:lpstr>
      <vt:lpstr>Слайд 14</vt:lpstr>
      <vt:lpstr>3.Борьба Святослава с Византией.</vt:lpstr>
      <vt:lpstr>3.Борьба Святослава с Византией. Кр.  ДОРОСТОЛ</vt:lpstr>
      <vt:lpstr>Слайд 17</vt:lpstr>
      <vt:lpstr>Слайд 18</vt:lpstr>
      <vt:lpstr>Слайд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5</cp:revision>
  <dcterms:created xsi:type="dcterms:W3CDTF">2012-01-29T13:08:54Z</dcterms:created>
  <dcterms:modified xsi:type="dcterms:W3CDTF">2012-01-29T14:00:04Z</dcterms:modified>
</cp:coreProperties>
</file>