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79" r:id="rId4"/>
    <p:sldId id="259" r:id="rId5"/>
    <p:sldId id="260" r:id="rId6"/>
    <p:sldId id="289" r:id="rId7"/>
    <p:sldId id="291" r:id="rId8"/>
    <p:sldId id="290" r:id="rId9"/>
    <p:sldId id="263" r:id="rId10"/>
    <p:sldId id="264" r:id="rId11"/>
    <p:sldId id="265" r:id="rId12"/>
    <p:sldId id="298" r:id="rId13"/>
    <p:sldId id="280" r:id="rId14"/>
    <p:sldId id="266" r:id="rId15"/>
    <p:sldId id="267" r:id="rId16"/>
    <p:sldId id="282" r:id="rId17"/>
    <p:sldId id="301" r:id="rId18"/>
    <p:sldId id="270" r:id="rId19"/>
    <p:sldId id="272" r:id="rId20"/>
    <p:sldId id="306" r:id="rId21"/>
    <p:sldId id="299" r:id="rId22"/>
    <p:sldId id="288" r:id="rId23"/>
    <p:sldId id="27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  <a:srgbClr val="0000FF"/>
    <a:srgbClr val="63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2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C14-F06E-46CE-B6DC-169211C01421}" type="datetimeFigureOut">
              <a:rPr lang="ru-RU" smtClean="0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131DB9-B0E8-4ABE-80FC-5BBB5F6FFB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2A5A2-D629-4D5E-99D5-A29D2A727E7A}" type="datetimeFigureOut">
              <a:rPr lang="ru-RU" smtClean="0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03AAF-5FED-426B-B4CB-24D92D1F9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BA7F8-FADE-4996-9750-23799F4EF50A}" type="datetimeFigureOut">
              <a:rPr lang="ru-RU" smtClean="0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9E03B-D402-41BD-8A8A-6A4A5FC8D1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1677C-BD7D-4F28-825F-D95094CA8B6D}" type="datetimeFigureOut">
              <a:rPr lang="ru-RU" smtClean="0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3B18934-41E1-4C79-B626-1F74F278EE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F3EAB0-5FFA-4F13-A8A8-1E9028E468D2}" type="datetimeFigureOut">
              <a:rPr lang="ru-RU" smtClean="0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04F86-87E9-4BB6-B572-8F4F08169E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A0D41-3C94-490E-BF00-A4F8E553E3F6}" type="datetimeFigureOut">
              <a:rPr lang="ru-RU" smtClean="0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0779B-4C2A-442F-9556-06B89FF7DE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2F156-47AC-4175-BB9E-0052F25E5A8D}" type="datetimeFigureOut">
              <a:rPr lang="ru-RU" smtClean="0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B0D91-D509-48D5-884C-AEF11C9740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2F4B0-FA52-4FEC-A645-1FBE5B1E69FC}" type="datetimeFigureOut">
              <a:rPr lang="ru-RU" smtClean="0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A624C-DC20-4215-974B-67C04DB87F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ED5D8-00AD-4882-86BC-E994F9036B32}" type="datetimeFigureOut">
              <a:rPr lang="ru-RU" smtClean="0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72B0A27-C38D-43BE-A6CC-3E24994BD1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8" r:id="rId21"/>
    <p:sldLayoutId id="2147483849" r:id="rId22"/>
    <p:sldLayoutId id="2147483850" r:id="rId23"/>
    <p:sldLayoutId id="2147483851" r:id="rId24"/>
  </p:sldLayoutIdLst>
  <p:transition>
    <p:pull dir="ru"/>
    <p:sndAc>
      <p:stSnd>
        <p:snd r:embed="rId26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ushkin.niv.ru/images/pushkin/pushkin_24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589240"/>
            <a:ext cx="2880320" cy="79208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Выполнила:</a:t>
            </a:r>
          </a:p>
          <a:p>
            <a:r>
              <a:rPr lang="ru-RU" sz="1600" dirty="0" err="1" smtClean="0"/>
              <a:t>Носикова</a:t>
            </a:r>
            <a:r>
              <a:rPr lang="ru-RU" sz="1600" dirty="0" smtClean="0"/>
              <a:t> Виктория.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92D050"/>
                </a:solidFill>
                <a:effectLst/>
              </a:rPr>
              <a:t>Жизнь и творчество</a:t>
            </a:r>
            <a:br>
              <a:rPr lang="ru-RU" sz="4400" dirty="0" smtClean="0">
                <a:solidFill>
                  <a:srgbClr val="92D050"/>
                </a:solidFill>
                <a:effectLst/>
              </a:rPr>
            </a:br>
            <a:r>
              <a:rPr lang="ru-RU" sz="4400" dirty="0" smtClean="0">
                <a:solidFill>
                  <a:srgbClr val="92D050"/>
                </a:solidFill>
                <a:effectLst/>
              </a:rPr>
              <a:t>Александра Сергеевича Пушкина</a:t>
            </a:r>
            <a:endParaRPr lang="ru-RU" sz="4400" dirty="0">
              <a:solidFill>
                <a:srgbClr val="92D050"/>
              </a:solidFill>
              <a:effectLst/>
            </a:endParaRPr>
          </a:p>
        </p:txBody>
      </p:sp>
      <p:pic>
        <p:nvPicPr>
          <p:cNvPr id="5" name="Picture 6" descr="i?id=29166816&amp;tov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84984"/>
            <a:ext cx="2304256" cy="30145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img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267" r="6517"/>
          <a:stretch>
            <a:fillRect/>
          </a:stretch>
        </p:blipFill>
        <p:spPr>
          <a:xfrm>
            <a:off x="4860032" y="1988840"/>
            <a:ext cx="3816424" cy="367240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44016"/>
            <a:ext cx="7992888" cy="12687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Южная ссылка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(1820-1824 гг.)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251520" y="1386731"/>
            <a:ext cx="44640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Молодой поэт, не зная осторожности и страха, сочиняет и  распространяет свои свободолюбивые стихи.</a:t>
            </a:r>
          </a:p>
          <a:p>
            <a:r>
              <a:rPr lang="ru-RU" b="1" dirty="0"/>
              <a:t>Александр I хотел за это  сослать Пушкина в Сибирь или на Соловки.</a:t>
            </a:r>
          </a:p>
          <a:p>
            <a:r>
              <a:rPr lang="ru-RU" b="1" dirty="0"/>
              <a:t>Друзья Пушкина – Карамзин   и </a:t>
            </a:r>
            <a:r>
              <a:rPr lang="ru-RU" b="1" dirty="0" smtClean="0"/>
              <a:t>Жуковский- </a:t>
            </a:r>
            <a:r>
              <a:rPr lang="ru-RU" b="1" dirty="0"/>
              <a:t>добиваются смягчения приговора. Пушкина отправляют служить на юг России.</a:t>
            </a:r>
          </a:p>
          <a:p>
            <a:r>
              <a:rPr lang="ru-RU" b="1" dirty="0"/>
              <a:t>В этот период Пушкиным  созданы великолепные образцы романтической и политической лирики:</a:t>
            </a:r>
          </a:p>
          <a:p>
            <a:r>
              <a:rPr lang="ru-RU" b="1" dirty="0"/>
              <a:t>“Погасло дневное светило”, поэмы “Кавказский пленник”, “Бахчисарайский фонтан”, “Братья-разбойники”, “Песнь о вещем Олеге” и </a:t>
            </a:r>
            <a:r>
              <a:rPr lang="ru-RU" b="1" dirty="0" err="1" smtClean="0"/>
              <a:t>начинат</a:t>
            </a:r>
            <a:r>
              <a:rPr lang="ru-RU" b="1" dirty="0" smtClean="0"/>
              <a:t> </a:t>
            </a:r>
            <a:r>
              <a:rPr lang="ru-RU" b="1" dirty="0"/>
              <a:t>роман «Евгений Онегин</a:t>
            </a:r>
            <a:r>
              <a:rPr lang="ru-RU" b="1" dirty="0" smtClean="0"/>
              <a:t>».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5688632" cy="5229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Пушкин подал прошение об отставке с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Государственной службы, и ему объявили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об увольнении и сослали в псковскую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губернию, в имение его  матери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Михайловское, под надзор местных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властей.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Именно здесь, в деревенском уединении,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Пушкин осознал себя  профессиональным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писателем, для  которого литература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самое  серьёзное дело жизни.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За два года были написаны: “Борис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Годунов”,  “Граф Нулин”, “Я помню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чудное мгновенье…”, 4 главы “Евгения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Онегина”.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Всего около 100  произведений.</a:t>
            </a:r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460432" cy="1417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sz="36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sz="36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sz="44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44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«Приветствую тебя, пустынный    уголок…» </a:t>
            </a:r>
            <a:r>
              <a:rPr lang="ru-RU" i="1" dirty="0" smtClean="0">
                <a:solidFill>
                  <a:srgbClr val="63F828"/>
                </a:solidFill>
                <a:latin typeface="Arial" charset="0"/>
              </a:rPr>
              <a:t> </a:t>
            </a:r>
            <a:endParaRPr lang="ru-RU" dirty="0"/>
          </a:p>
        </p:txBody>
      </p:sp>
      <p:pic>
        <p:nvPicPr>
          <p:cNvPr id="12292" name="Picture 5" descr="img6"/>
          <p:cNvPicPr>
            <a:picLocks noChangeAspect="1" noChangeArrowheads="1"/>
          </p:cNvPicPr>
          <p:nvPr/>
        </p:nvPicPr>
        <p:blipFill>
          <a:blip r:embed="rId3" cstate="print"/>
          <a:srcRect l="12739" r="8250"/>
          <a:stretch>
            <a:fillRect/>
          </a:stretch>
        </p:blipFill>
        <p:spPr bwMode="auto">
          <a:xfrm>
            <a:off x="5292080" y="1772816"/>
            <a:ext cx="3312368" cy="392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5112568" cy="551723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latin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</a:rPr>
              <a:t>3 сентября внезапно прибыл курьер 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передал  поэту приказ немедленно явиться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Псков.  Губернатор отправил Пушкина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Москву, где короновался на царство Николай I,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который отзывался о  поэте, как  одном из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«умнейших людей России».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8 сентября 1826 года Пушкин вернулся на свою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родину после долгих лет ссылки и  скитаний.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А в мае 1827 году поэт получил разрешение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жить в Петербурге.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Пушкин был на свободе, среди друзей, он был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на  вершине славы.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Эти годы – расцвет пушкинского творчества.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Созданы многие из его лирических шедевров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философские размышления о жизни и смерти,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о вдохновении, о назначении поэта,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возвышенные и страстные любовные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признания: “Я вас любил…”, “На холмах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Грузии лежит ночная мгла…”, “Арион”, “Поэт”,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“Анчар” и другие.</a:t>
            </a:r>
          </a:p>
        </p:txBody>
      </p:sp>
      <p:pic>
        <p:nvPicPr>
          <p:cNvPr id="13316" name="Picture 5" descr="img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320794"/>
            <a:ext cx="3801427" cy="340435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Возвращение в Москву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1000"/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498475" y="304800"/>
            <a:ext cx="8069263" cy="1485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Натали Гончарова – жена А. С.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Пушкина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lfaen" pitchFamily="18" charset="0"/>
            </a:endParaRPr>
          </a:p>
        </p:txBody>
      </p:sp>
      <p:pic>
        <p:nvPicPr>
          <p:cNvPr id="14339" name="Picture 6" descr="10[2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516563"/>
            <a:ext cx="1924844" cy="116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95536" y="1052736"/>
            <a:ext cx="42484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Зимой 1829 года на одном из московском балу Пушкин познакомился с Натальей Николаевной Гончаровой.</a:t>
            </a:r>
          </a:p>
          <a:p>
            <a:r>
              <a:rPr lang="ru-RU" sz="2000" b="1" dirty="0" smtClean="0"/>
              <a:t>Ей </a:t>
            </a:r>
            <a:r>
              <a:rPr lang="ru-RU" sz="2000" b="1" dirty="0"/>
              <a:t>было тогда 16 лет. Её необыкновенная красота, юность взволновали поэта.</a:t>
            </a:r>
          </a:p>
          <a:p>
            <a:endParaRPr lang="ru-RU" sz="2000" b="1" dirty="0"/>
          </a:p>
          <a:p>
            <a:r>
              <a:rPr lang="ru-RU" sz="2000" b="1" dirty="0"/>
              <a:t> 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95536" y="3573016"/>
            <a:ext cx="496887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Весной 1829 года Александр Сергеевич сделал первое  предложение</a:t>
            </a:r>
            <a:r>
              <a:rPr lang="ru-RU" b="1" dirty="0"/>
              <a:t>. 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395536" y="4653136"/>
            <a:ext cx="4319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Только </a:t>
            </a:r>
            <a:r>
              <a:rPr lang="ru-RU" sz="2000" b="1" dirty="0"/>
              <a:t>с 4 раза  предложение Пушкина было принято, и 6 мая 1830 года состоялась помолвка</a:t>
            </a:r>
            <a:r>
              <a:rPr lang="ru-RU" sz="2000" b="1" dirty="0" smtClean="0"/>
              <a:t>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14343" name="Picture 2" descr="H:\i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484784"/>
            <a:ext cx="3105572" cy="367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/>
      <p:bldP spid="14340" grpId="0"/>
      <p:bldP spid="14341" grpId="0"/>
      <p:bldP spid="143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003800" cy="4565650"/>
          </a:xfrm>
        </p:spPr>
        <p:txBody>
          <a:bodyPr>
            <a:normAutofit fontScale="5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Получив согласие на брак с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Н.Гончаровой, летом 1830 года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Александр Сергеевич отправился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 нижегородское имение своих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родных - Болдино, чтобы привести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порядок хозяйственные дела.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Болдино, из-за эпидемии холеры,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он вынужден пробыть целых три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месяца.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Здесь Пушкин закончил роман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“Евгений Онегин”, “Повести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Белкина”, “Маленькие трагедии”,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“Сказку о попе и работнике его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Балде”, 30 стихотворений.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008" y="260648"/>
            <a:ext cx="8892480" cy="108012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Невиданный взлёт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пушкинского гения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4" name="Picture 8" descr="i?id=113115558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528392" cy="24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8" descr="Картинка 21 из 1627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76056" y="1844824"/>
            <a:ext cx="3456384" cy="432008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0"/>
            <a:ext cx="6840760" cy="13407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 Петербурге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(1831 – 1833 гг.)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95536" y="1326247"/>
            <a:ext cx="46082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В  </a:t>
            </a:r>
            <a:r>
              <a:rPr lang="ru-RU" sz="2000" b="1" dirty="0">
                <a:latin typeface="+mn-lt"/>
              </a:rPr>
              <a:t>начале  декабря  Пушкин  возвращается  из Болдино  в</a:t>
            </a:r>
          </a:p>
          <a:p>
            <a:r>
              <a:rPr lang="ru-RU" sz="2000" b="1" dirty="0">
                <a:latin typeface="+mn-lt"/>
              </a:rPr>
              <a:t>Москву, а 18 февраля в церкви Большого Вознесенья у Никитских ворот состоялось венчание его с Натальей Николаевной Гончаровой.</a:t>
            </a: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95536" y="3513202"/>
            <a:ext cx="41047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 Вскоре </a:t>
            </a:r>
            <a:r>
              <a:rPr lang="ru-RU" sz="2000" b="1" dirty="0">
                <a:latin typeface="+mn-lt"/>
              </a:rPr>
              <a:t>вместе с женой </a:t>
            </a:r>
            <a:r>
              <a:rPr lang="ru-RU" sz="2000" b="1" dirty="0" smtClean="0">
                <a:latin typeface="+mn-lt"/>
              </a:rPr>
              <a:t>Пушкин </a:t>
            </a:r>
            <a:r>
              <a:rPr lang="ru-RU" sz="2000" b="1" dirty="0">
                <a:latin typeface="+mn-lt"/>
              </a:rPr>
              <a:t>переехал в Петербург</a:t>
            </a:r>
            <a:r>
              <a:rPr lang="ru-RU" sz="2000" b="1" dirty="0"/>
              <a:t>. </a:t>
            </a:r>
            <a:r>
              <a:rPr lang="ru-RU" sz="2000" b="1" dirty="0" smtClean="0"/>
              <a:t> 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394767" y="4278575"/>
            <a:ext cx="46092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Поэт полон поэтических замыслов</a:t>
            </a:r>
          </a:p>
          <a:p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и </a:t>
            </a:r>
            <a:r>
              <a:rPr lang="ru-RU" sz="2000" b="1" dirty="0">
                <a:latin typeface="+mn-lt"/>
              </a:rPr>
              <a:t>свершений.  Особое место в творчестве занимает историческая тема  (“История Пугачёва”,</a:t>
            </a:r>
          </a:p>
          <a:p>
            <a:r>
              <a:rPr lang="ru-RU" sz="2000" b="1" dirty="0">
                <a:latin typeface="+mn-lt"/>
              </a:rPr>
              <a:t>“Капитанская дочка”).</a:t>
            </a:r>
          </a:p>
          <a:p>
            <a:r>
              <a:rPr lang="ru-RU" sz="2000" b="1" dirty="0">
                <a:latin typeface="+mn-lt"/>
              </a:rPr>
              <a:t>Были написаны “Пиковая дама”, “Дубровский”, “Медный всадник”.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/>
      <p:bldP spid="16388" grpId="0"/>
      <p:bldP spid="163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259085" y="216024"/>
            <a:ext cx="856138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Дом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семьи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А. С. Пушкина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берегу реки Мойки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Санкт-Петербурге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412" name="Picture 6" descr="s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220" y="4601765"/>
            <a:ext cx="9207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s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939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_299a9_605ef5fb_XL.jpg"/>
          <p:cNvPicPr>
            <a:picLocks noChangeAspect="1"/>
          </p:cNvPicPr>
          <p:nvPr/>
        </p:nvPicPr>
        <p:blipFill>
          <a:blip r:embed="rId4" cstate="print"/>
          <a:srcRect l="3733" t="5248" b="5527"/>
          <a:stretch>
            <a:fillRect/>
          </a:stretch>
        </p:blipFill>
        <p:spPr>
          <a:xfrm>
            <a:off x="1763688" y="2492896"/>
            <a:ext cx="5786898" cy="3814814"/>
          </a:xfrm>
          <a:prstGeom prst="rect">
            <a:avLst/>
          </a:prstGeom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27" y="260648"/>
            <a:ext cx="4248497" cy="7032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Жена и дети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3545" y="4581525"/>
            <a:ext cx="1908175" cy="18716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Старшая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дочь  Мария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Александровна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Пушкина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(1832-1919 г.)</a:t>
            </a:r>
            <a:r>
              <a:rPr lang="ru-RU" sz="1800" dirty="0" smtClean="0"/>
              <a:t> </a:t>
            </a:r>
          </a:p>
        </p:txBody>
      </p:sp>
      <p:pic>
        <p:nvPicPr>
          <p:cNvPr id="15364" name="Picture 4" descr="М.А. Пушк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08920"/>
            <a:ext cx="1435100" cy="165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А.А. Пушк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4652963"/>
            <a:ext cx="15875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Г.А. Пушк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636838"/>
            <a:ext cx="16510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Н.А. Пушк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292600"/>
            <a:ext cx="15795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908175" y="3095625"/>
            <a:ext cx="22320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Старший сын, Александр Александрович Пушкин </a:t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</a:rPr>
              <a:t>1833-1914 г</a:t>
            </a:r>
            <a:r>
              <a:rPr lang="ru-RU" b="1" dirty="0">
                <a:latin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427984" y="4653136"/>
            <a:ext cx="19446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Младший сын, Григорий Александрович Пушкин </a:t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</a:rPr>
              <a:t>1835-1913 г</a:t>
            </a:r>
            <a:r>
              <a:rPr lang="ru-RU" b="1" dirty="0">
                <a:latin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019925" y="2732405"/>
            <a:ext cx="18732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Младшая дочь, Наталья Александровна Пушкина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1836-1913 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4" descr="Н.Н. Пушки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1052513"/>
            <a:ext cx="1695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08400" y="1125538"/>
            <a:ext cx="3149600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Натали Гончарова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жена А. С. Пушкина.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 мать  его  4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детей.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15368" grpId="0"/>
      <p:bldP spid="15369" grpId="0"/>
      <p:bldP spid="1537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700808"/>
            <a:ext cx="5185097" cy="4752528"/>
          </a:xfrm>
        </p:spPr>
        <p:txBody>
          <a:bodyPr>
            <a:normAutofit fontScale="85000" lnSpcReduction="10000"/>
          </a:bodyPr>
          <a:lstStyle/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Последние годы жизни Пушкина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– годы напряжённой работы и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высоких замыслов, отмечены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враждебностью окружающего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его общества, литературным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одиночеством, материальными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трудностями.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Но именно в эти годы появились многие произведения, такие как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стихотворения “Вновь я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посетил…” и  “Я памятник себе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воздвиг нерукотворный…”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7992888" cy="12961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Последние годы жизни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(1834 – 1837 гг.)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60" name="Picture 6" descr="Image39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8639">
            <a:off x="5732463" y="2028825"/>
            <a:ext cx="30067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5163" cy="47085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ноябре 1836 года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Александр Сергеевич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получает от Дантеса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 почте письмо,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содержание которого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оскорбляет его и честь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его жены.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Пушкин вызывает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Дантеса на дуэль.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540568" y="-315416"/>
            <a:ext cx="10153128" cy="136815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Вызов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4" name="Picture 5" descr="dantessm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9513">
            <a:off x="6141693" y="3423573"/>
            <a:ext cx="2447925" cy="2897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85" name="Picture 6" descr="i?id=29166816&amp;tov=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9471">
            <a:off x="4976390" y="1364943"/>
            <a:ext cx="2216099" cy="28991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кал\Pictures\работа\литература\писатели\ПИСАТЕЛИ 19 В\ПУШКИН\ПУШКИН  1801-1802 Г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556792"/>
            <a:ext cx="3744912" cy="470852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                           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Рождение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4283968" y="1700808"/>
            <a:ext cx="43195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    </a:t>
            </a:r>
            <a:r>
              <a:rPr lang="ru-RU" sz="3600" b="1" dirty="0">
                <a:latin typeface="Times New Roman" pitchFamily="18" charset="0"/>
              </a:rPr>
              <a:t>Александр Сергеевич Пушкин</a:t>
            </a:r>
            <a:r>
              <a:rPr lang="ru-RU" sz="3600" dirty="0">
                <a:latin typeface="Times New Roman" pitchFamily="18" charset="0"/>
              </a:rPr>
              <a:t> родился в Москве</a:t>
            </a:r>
          </a:p>
          <a:p>
            <a:pPr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26 </a:t>
            </a:r>
            <a:r>
              <a:rPr lang="ru-RU" sz="3600" dirty="0" smtClean="0">
                <a:latin typeface="Times New Roman" pitchFamily="18" charset="0"/>
              </a:rPr>
              <a:t>мая (6 </a:t>
            </a:r>
            <a:r>
              <a:rPr lang="ru-RU" sz="3600" dirty="0">
                <a:latin typeface="Times New Roman" pitchFamily="18" charset="0"/>
              </a:rPr>
              <a:t>июня)          1799 года </a:t>
            </a:r>
          </a:p>
          <a:p>
            <a:pPr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в дворянской </a:t>
            </a:r>
            <a:r>
              <a:rPr lang="ru-RU" sz="3600" dirty="0">
                <a:latin typeface="Times New Roman" pitchFamily="18" charset="0"/>
              </a:rPr>
              <a:t>помещичьей  семье </a:t>
            </a:r>
          </a:p>
          <a:p>
            <a:pPr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В день праздника    Вознесения. </a:t>
            </a:r>
            <a:endParaRPr lang="ru-RU" sz="36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67544" y="2348879"/>
            <a:ext cx="8219256" cy="3744417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i="1" dirty="0" smtClean="0"/>
              <a:t>27 января 1837 года,</a:t>
            </a:r>
            <a:r>
              <a:rPr lang="ru-RU" sz="2800" b="1" dirty="0" smtClean="0"/>
              <a:t> в 5-м часу вечера, 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Чёрной речке в предместье  Петербурга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состоялась роковая дуэль А. С. Пушкина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 Дантесом,  на  которой  Пушкин  был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смертельно ранен в живот. Прожив два дня,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в страшных мучениях,  Пушкин  умер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i="1" dirty="0" smtClean="0"/>
              <a:t>29 января (ныне 10 февраля)  1937 года.  </a:t>
            </a:r>
            <a:r>
              <a:rPr lang="ru-RU" b="1" i="1" dirty="0" smtClean="0"/>
              <a:t>          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7"/>
            <a:ext cx="9144000" cy="172819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«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  <a:t>Погиб поэт, невольник чести!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  <a:t>Пал оклеветанный молвой…»</a:t>
            </a:r>
            <a:r>
              <a:rPr lang="ru-RU" b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/>
                <a:latin typeface="Sylfae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>                                                           </a:t>
            </a:r>
            <a:r>
              <a:rPr lang="ru-RU" sz="2800" b="1" i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>М. Ю. Лермонтов</a:t>
            </a:r>
            <a:endParaRPr lang="ru-RU" sz="3600" dirty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900113" y="333375"/>
            <a:ext cx="7416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«Тебя ж, как первую любовь,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России сердце не забудет!..»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                             </a:t>
            </a:r>
            <a:r>
              <a:rPr lang="ru-RU" sz="3200" b="1" i="1" dirty="0" smtClean="0">
                <a:solidFill>
                  <a:srgbClr val="002060"/>
                </a:solidFill>
              </a:rPr>
              <a:t>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Ф.Тютчев</a:t>
            </a:r>
            <a:endParaRPr lang="ru-RU" sz="3200" b="1" i="1" dirty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323528" y="1916832"/>
            <a:ext cx="54006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151519"/>
                </a:solidFill>
              </a:rPr>
              <a:t>И это, действительно, так. Проходят столетия, поколения сменяют поколения, но имя Пушкина вечно будет яркой звездой гореть на небосклоне России и всего мира!</a:t>
            </a:r>
          </a:p>
          <a:p>
            <a:pPr algn="ctr"/>
            <a:endParaRPr lang="ru-RU" b="1" dirty="0">
              <a:solidFill>
                <a:srgbClr val="151519"/>
              </a:solidFill>
            </a:endParaRPr>
          </a:p>
          <a:p>
            <a:pPr algn="ctr"/>
            <a:endParaRPr lang="ru-RU" b="1" dirty="0">
              <a:solidFill>
                <a:srgbClr val="151519"/>
              </a:solidFill>
            </a:endParaRP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179512" y="3429000"/>
            <a:ext cx="53291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51519"/>
                </a:solidFill>
              </a:rPr>
              <a:t>  </a:t>
            </a:r>
          </a:p>
          <a:p>
            <a:r>
              <a:rPr lang="ru-RU" sz="2000" b="1" dirty="0" smtClean="0">
                <a:solidFill>
                  <a:srgbClr val="151519"/>
                </a:solidFill>
              </a:rPr>
              <a:t>Многие </a:t>
            </a:r>
            <a:r>
              <a:rPr lang="ru-RU" sz="2000" b="1" dirty="0">
                <a:solidFill>
                  <a:srgbClr val="151519"/>
                </a:solidFill>
              </a:rPr>
              <a:t>произведения Пушкина </a:t>
            </a:r>
            <a:r>
              <a:rPr lang="ru-RU" sz="2000" b="1" dirty="0" smtClean="0">
                <a:solidFill>
                  <a:srgbClr val="151519"/>
                </a:solidFill>
              </a:rPr>
              <a:t>    экранизированы</a:t>
            </a:r>
            <a:r>
              <a:rPr lang="ru-RU" sz="2000" b="1" dirty="0">
                <a:solidFill>
                  <a:srgbClr val="151519"/>
                </a:solidFill>
              </a:rPr>
              <a:t>. </a:t>
            </a:r>
          </a:p>
        </p:txBody>
      </p:sp>
      <p:pic>
        <p:nvPicPr>
          <p:cNvPr id="22533" name="Содержимое 3" descr="А. М. ОПЕКУШИН  ПАМЯТНИК  ПУШКИНУ 1880 Г. МОСК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76872"/>
            <a:ext cx="2951163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67544" y="260648"/>
            <a:ext cx="8101781" cy="189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А. С. Пушкин похоронен в Святогорском монастыре,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в Псковской области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23555" name="Picture 5" descr="gravesm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1412776"/>
            <a:ext cx="2566987" cy="36004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3556" name="Picture 6" descr="bio_4_3_h26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88280"/>
            <a:ext cx="2686125" cy="3624896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115616" y="5184576"/>
            <a:ext cx="2952327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Могила А. С. Пушкина после смерти </a:t>
            </a:r>
            <a:r>
              <a:rPr lang="ru-RU" sz="2000" b="1" dirty="0" smtClean="0">
                <a:latin typeface="+mn-lt"/>
              </a:rPr>
              <a:t>поэта</a:t>
            </a:r>
            <a:endParaRPr lang="ru-RU" sz="2000" b="1" dirty="0">
              <a:latin typeface="+mn-lt"/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5292080" y="5157192"/>
            <a:ext cx="2973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Могила А. С. Пушкина в </a:t>
            </a:r>
            <a:r>
              <a:rPr lang="ru-RU" sz="2000" b="1" dirty="0" smtClean="0">
                <a:latin typeface="+mn-lt"/>
              </a:rPr>
              <a:t>наше время</a:t>
            </a:r>
            <a:endParaRPr lang="ru-RU" sz="2000" b="1" dirty="0">
              <a:latin typeface="+mn-lt"/>
            </a:endParaRPr>
          </a:p>
          <a:p>
            <a:endParaRPr lang="ru-RU" sz="2000" b="1" dirty="0">
              <a:solidFill>
                <a:srgbClr val="FF0000"/>
              </a:solidFill>
              <a:latin typeface="Sylfaen" pitchFamily="18" charset="0"/>
            </a:endParaRPr>
          </a:p>
        </p:txBody>
      </p:sp>
      <p:pic>
        <p:nvPicPr>
          <p:cNvPr id="23559" name="Picture 9" descr="5[2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5053013"/>
            <a:ext cx="10001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анкт-Петербург. Памятник Пушкину на площади искусств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600" y="1700808"/>
            <a:ext cx="7444432" cy="430212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748464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277813"/>
            <a:ext cx="2016125" cy="91893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Семья</a:t>
            </a:r>
            <a:r>
              <a:rPr lang="ru-RU" sz="4400" b="1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852738"/>
            <a:ext cx="2555875" cy="3600450"/>
          </a:xfrm>
        </p:spPr>
        <p:txBody>
          <a:bodyPr>
            <a:normAutofit fontScale="92500" lnSpcReduction="10000"/>
          </a:bodyPr>
          <a:lstStyle/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Отец , Сергей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   Львович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/>
              <a:t> (1770-1838г.),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принадлежал к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     древнему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дворянскому роду,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упоминаемому 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в Летописях со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времен  Ивана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Грозного</a:t>
            </a:r>
          </a:p>
        </p:txBody>
      </p:sp>
      <p:pic>
        <p:nvPicPr>
          <p:cNvPr id="11268" name="Picture 4" descr="Сергей Львович Пуш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476250"/>
            <a:ext cx="1905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Н.О. Пушк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3025" y="404813"/>
            <a:ext cx="2036763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443663" y="2911475"/>
            <a:ext cx="237648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Мать, Надежда Осиповна Пушкина </a:t>
            </a:r>
            <a:endParaRPr lang="ru-RU" sz="2000" b="1" dirty="0">
              <a:latin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</a:rPr>
              <a:t>(1775-1836г.) , </a:t>
            </a:r>
            <a:r>
              <a:rPr lang="ru-RU" sz="2400" b="1" dirty="0">
                <a:latin typeface="Times New Roman" pitchFamily="18" charset="0"/>
              </a:rPr>
              <a:t>была внучкой Ибрагима Ганнибала – «арапа Петра Великого»</a:t>
            </a:r>
          </a:p>
        </p:txBody>
      </p:sp>
      <p:pic>
        <p:nvPicPr>
          <p:cNvPr id="11271" name="Picture 7" descr="О.С. Павлище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2420938"/>
            <a:ext cx="1584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Л.С. Пушки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2852738"/>
            <a:ext cx="1385887" cy="172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700338" y="4368800"/>
            <a:ext cx="165576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Сестра, Ольга Сергеевна </a:t>
            </a:r>
            <a:r>
              <a:rPr lang="ru-RU" sz="2000" b="1" dirty="0">
                <a:latin typeface="Times New Roman" pitchFamily="18" charset="0"/>
              </a:rPr>
              <a:t>Павлищева</a:t>
            </a:r>
            <a:r>
              <a:rPr lang="ru-RU" sz="24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(1797-1868г.) 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643438" y="4697413"/>
            <a:ext cx="1800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Брат, Лев Сергеевич Пушкин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(1805-1852г.) 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70" grpId="0"/>
      <p:bldP spid="11273" grpId="0"/>
      <p:bldP spid="11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4" descr="arin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124744"/>
            <a:ext cx="2900321" cy="432048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7920880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Детство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5536" y="908720"/>
            <a:ext cx="4176713" cy="2305050"/>
            <a:chOff x="490" y="149"/>
            <a:chExt cx="2017" cy="1118"/>
          </a:xfrm>
        </p:grpSpPr>
        <p:pic>
          <p:nvPicPr>
            <p:cNvPr id="5128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" y="149"/>
              <a:ext cx="937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1625" y="253"/>
              <a:ext cx="88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5125" name="Прямоугольник 7"/>
          <p:cNvSpPr>
            <a:spLocks noChangeArrowheads="1"/>
          </p:cNvSpPr>
          <p:nvPr/>
        </p:nvSpPr>
        <p:spPr bwMode="auto">
          <a:xfrm>
            <a:off x="2699792" y="980728"/>
            <a:ext cx="295170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rbel" pitchFamily="34" charset="0"/>
              </a:rPr>
              <a:t> </a:t>
            </a:r>
            <a:r>
              <a:rPr lang="ru-RU" sz="2400" b="1" dirty="0">
                <a:latin typeface="+mn-lt"/>
              </a:rPr>
              <a:t> Маленького Сашу растила </a:t>
            </a:r>
            <a:r>
              <a:rPr lang="ru-RU" sz="2000" b="1" i="1" dirty="0">
                <a:latin typeface="+mn-lt"/>
              </a:rPr>
              <a:t> НЯНЯ  АРИНА  РОДИОНОВНА ЯКОВЛЕВА, </a:t>
            </a:r>
            <a:r>
              <a:rPr lang="ru-RU" sz="2000" b="1" dirty="0" smtClean="0">
                <a:latin typeface="+mn-lt"/>
              </a:rPr>
              <a:t>которая была неграмотной, но знала много и говорила складно.</a:t>
            </a:r>
            <a:endParaRPr lang="ru-RU" sz="2000" b="1" dirty="0">
              <a:latin typeface="Corbel" pitchFamily="34" charset="0"/>
            </a:endParaRPr>
          </a:p>
        </p:txBody>
      </p:sp>
      <p:sp>
        <p:nvSpPr>
          <p:cNvPr id="5126" name="Прямоугольник 8"/>
          <p:cNvSpPr>
            <a:spLocks noChangeArrowheads="1"/>
          </p:cNvSpPr>
          <p:nvPr/>
        </p:nvSpPr>
        <p:spPr bwMode="auto">
          <a:xfrm>
            <a:off x="323528" y="3645024"/>
            <a:ext cx="511264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именно  у своей няни Пушкин   получил   первые уроки литературного мастерства.</a:t>
            </a:r>
            <a:endParaRPr lang="ru-RU" sz="2000" b="1" dirty="0">
              <a:latin typeface="+mn-lt"/>
            </a:endParaRPr>
          </a:p>
          <a:p>
            <a:r>
              <a:rPr lang="ru-RU" sz="2000" b="1" i="1" dirty="0">
                <a:latin typeface="Corbel" pitchFamily="34" charset="0"/>
              </a:rPr>
              <a:t>         </a:t>
            </a:r>
            <a:r>
              <a:rPr lang="ru-RU" sz="2400" b="1" i="1" dirty="0">
                <a:latin typeface="Corbel" pitchFamily="34" charset="0"/>
              </a:rPr>
              <a:t>После  он напишет:</a:t>
            </a:r>
          </a:p>
          <a:p>
            <a:endParaRPr lang="ru-RU" sz="2000" b="1" i="1" dirty="0">
              <a:solidFill>
                <a:srgbClr val="002060"/>
              </a:solidFill>
              <a:latin typeface="Corbel" pitchFamily="34" charset="0"/>
            </a:endParaRPr>
          </a:p>
          <a:p>
            <a:endParaRPr lang="ru-RU" sz="2000" dirty="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941168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Но я плоды своих мечтаний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И гармонических затей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Читаю только старой няне,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Подруге юности моей.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104" y="56612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Няня Арина Родионовна</a:t>
            </a:r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194300" cy="4997450"/>
          </a:xfrm>
        </p:spPr>
        <p:txBody>
          <a:bodyPr>
            <a:normAutofit fontScale="92500"/>
          </a:bodyPr>
          <a:lstStyle/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Как и принято в дворянских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семьях, маленькому Пушкину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нанимают гувернера – иностранца.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И с 7 лет Саша  начинает  изучать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немецкий, английский и</a:t>
            </a:r>
          </a:p>
          <a:p>
            <a:pPr marL="182563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/>
              <a:t>французский  языки. Поэтому первые стихи он пишет именно на французском.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С 9 лет у Пушкина появляется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страсть к чтению.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Но  из всех предметов Саша так и не полюбил арифметику.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Успехи и неудачи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в домашнем образовании</a:t>
            </a:r>
            <a:endParaRPr lang="ru-RU" b="1" dirty="0">
              <a:solidFill>
                <a:srgbClr val="002060"/>
              </a:solidFill>
              <a:effectLst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228184" y="1916832"/>
            <a:ext cx="2455862" cy="3775075"/>
            <a:chOff x="3607" y="2568"/>
            <a:chExt cx="1725" cy="1933"/>
          </a:xfrm>
        </p:grpSpPr>
        <p:pic>
          <p:nvPicPr>
            <p:cNvPr id="6149" name="Picture 30" descr="foto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3" y="2568"/>
              <a:ext cx="1315" cy="1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Rectangle 32"/>
            <p:cNvSpPr>
              <a:spLocks noChangeArrowheads="1"/>
            </p:cNvSpPr>
            <p:nvPr/>
          </p:nvSpPr>
          <p:spPr bwMode="auto">
            <a:xfrm>
              <a:off x="3607" y="4058"/>
              <a:ext cx="172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dirty="0">
                  <a:latin typeface="Times New Roman" pitchFamily="18" charset="0"/>
                </a:rPr>
                <a:t>А. С. Пушкин - </a:t>
              </a:r>
              <a:r>
                <a:rPr lang="ru-RU" sz="2000" b="1" dirty="0" smtClean="0">
                  <a:latin typeface="Times New Roman" pitchFamily="18" charset="0"/>
                </a:rPr>
                <a:t>     ученик</a:t>
              </a:r>
              <a:endParaRPr lang="ru-RU" sz="2000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16024"/>
            <a:ext cx="3754438" cy="620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Лицейские годы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836712"/>
            <a:ext cx="4572000" cy="5832648"/>
          </a:xfrm>
        </p:spPr>
        <p:txBody>
          <a:bodyPr>
            <a:normAutofit fontScale="25000" lnSpcReduction="20000"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b="1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В 12 лет, получив зачатки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домашнего  образования и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воспитания, Александр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был отвезен учиться в новое,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только что открывшееся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19октября 1811 г.  учебное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заведение- Царскосельский лицей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под Петербургом, место, где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располагалась летняя резиденция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русских императоров.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19 октября 1811 г. Пушкин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в числе 30 воспитанников  был принят в этот лицей,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где преподавателями были самые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передовые светила науки и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педагогики того времени.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/>
              <a:t> </a:t>
            </a:r>
          </a:p>
        </p:txBody>
      </p:sp>
      <p:pic>
        <p:nvPicPr>
          <p:cNvPr id="12292" name="Picture 4" descr="Царскосельский Лиц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4031556" cy="259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А.С. Пушк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429000"/>
            <a:ext cx="28082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32"/>
          <p:cNvSpPr>
            <a:spLocks noChangeArrowheads="1"/>
          </p:cNvSpPr>
          <p:nvPr/>
        </p:nvSpPr>
        <p:spPr bwMode="auto">
          <a:xfrm>
            <a:off x="5580063" y="6308725"/>
            <a:ext cx="295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latin typeface="Times New Roman" pitchFamily="18" charset="0"/>
              </a:rPr>
              <a:t>А. С. Пушкин - </a:t>
            </a:r>
            <a:r>
              <a:rPr lang="ru-RU" b="1" dirty="0" smtClean="0">
                <a:latin typeface="Times New Roman" pitchFamily="18" charset="0"/>
              </a:rPr>
              <a:t>лицеист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12291" grpId="1" uiExpand="1" build="p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293096"/>
            <a:ext cx="8534722" cy="2276873"/>
          </a:xfrm>
        </p:spPr>
        <p:txBody>
          <a:bodyPr>
            <a:normAutofit fontScale="25000" lnSpcReduction="20000"/>
          </a:bodyPr>
          <a:lstStyle/>
          <a:p>
            <a:pPr marL="282575" indent="-79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4 и 8 января 1815 г.  в лицее  происходило  первое публичное испытание, на которое приехали из Петербурга важные государственные люди. </a:t>
            </a:r>
          </a:p>
          <a:p>
            <a:pPr marL="282575" indent="-79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 Пушкин читал только что сочиненное им стихотворение «Воспоминание о Царском селе».  </a:t>
            </a:r>
          </a:p>
          <a:p>
            <a:pPr marL="282575" indent="-79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 Державин  был сражен:  «ЕМУ  ЛИРУ  ПЕРЕДАЮ . 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                                                   ТЕПЕРЬ  И    УМЕРЕТЬ  МОЖНО!»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endParaRPr lang="ru-RU" sz="4400" dirty="0"/>
          </a:p>
        </p:txBody>
      </p:sp>
      <p:pic>
        <p:nvPicPr>
          <p:cNvPr id="8195" name="Рисунок 3" descr="И. РЕПИН  ПУШКИН  НА  ЭКЗАМЕНЕ  В  ЦАРСКОМ  СЕЛЕ  8 ЯНВАРЯ 1815 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853" y="1484784"/>
            <a:ext cx="4838411" cy="259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395536" y="0"/>
            <a:ext cx="874846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ПУШКИН  НА  ЭКЗАМЕНЕ  В  ЦАРСКОМ  СЕЛЕ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8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ЯНВАРЯ 1815 ГОДА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»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Franklin Gothic Demi Cond" pitchFamily="34" charset="0"/>
              </a:rPr>
              <a:t>(</a:t>
            </a:r>
            <a:r>
              <a:rPr lang="ru-RU" b="1" dirty="0" smtClean="0">
                <a:latin typeface="+mn-lt"/>
              </a:rPr>
              <a:t>с картины Ильи Репина)</a:t>
            </a:r>
            <a:endParaRPr lang="ru-RU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3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345511" cy="836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     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Михайловском 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4049" y="1124744"/>
            <a:ext cx="3671640" cy="5257006"/>
          </a:xfrm>
        </p:spPr>
        <p:txBody>
          <a:bodyPr>
            <a:normAutofit fontScale="85000" lnSpcReduction="20000"/>
          </a:bodyPr>
          <a:lstStyle/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/>
              <a:t> </a:t>
            </a:r>
            <a:r>
              <a:rPr lang="ru-RU" sz="3000" b="1" dirty="0" smtClean="0"/>
              <a:t> После тяжелой болезни Пушкин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приезжал в имение матери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село Михайловское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Псковской губернии.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В первые годы по окончании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Лицея им были написаны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стихотворения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"Деревня,"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"Домовому",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"Чаадаеву",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ода "Вольность",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поэма "Руслан и Людмила". </a:t>
            </a:r>
          </a:p>
        </p:txBody>
      </p:sp>
      <p:pic>
        <p:nvPicPr>
          <p:cNvPr id="13316" name="Picture 4" descr="Михайловское. Вид усадьб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874721"/>
            <a:ext cx="4235754" cy="262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Кабинет Пушк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666" y="3717032"/>
            <a:ext cx="4159333" cy="292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95536" y="1103841"/>
            <a:ext cx="8291264" cy="5754159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Ещё в лицее в 1814 году стало известно имя А.Пушкина после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опубликования в журнале «Вестник Европы» его стихотворения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 «К другу стихотворцу».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В 1820 году в печати появилась поэма «Руслан и Людмила», которая  принесла славу поэту.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7920880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Известность и слава Пушкина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4" name="Рисунок 4" descr="Н.ГЕ ПУШКИН В МИХАЙЛОВСК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068960"/>
            <a:ext cx="532923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1065</TotalTime>
  <Words>1278</Words>
  <Application>Microsoft Office PowerPoint</Application>
  <PresentationFormat>Экран (4:3)</PresentationFormat>
  <Paragraphs>230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Справедливость</vt:lpstr>
      <vt:lpstr>Жизнь и творчество Александра Сергеевича Пушкина</vt:lpstr>
      <vt:lpstr>                            Рождение</vt:lpstr>
      <vt:lpstr>  Семья  </vt:lpstr>
      <vt:lpstr>Детство     </vt:lpstr>
      <vt:lpstr>Успехи и неудачи  в домашнем образовании</vt:lpstr>
      <vt:lpstr>Лицейские годы</vt:lpstr>
      <vt:lpstr>Презентация PowerPoint</vt:lpstr>
      <vt:lpstr>              В Михайловском </vt:lpstr>
      <vt:lpstr>       Известность и слава Пушкина </vt:lpstr>
      <vt:lpstr>Южная ссылка (1820-1824 гг.)</vt:lpstr>
      <vt:lpstr>    «Приветствую тебя, пустынный    уголок…»  </vt:lpstr>
      <vt:lpstr>            Возвращение в Москву </vt:lpstr>
      <vt:lpstr>Презентация PowerPoint</vt:lpstr>
      <vt:lpstr>Невиданный взлёт  пушкинского гения</vt:lpstr>
      <vt:lpstr>В  Петербурге (1831 – 1833 гг.)        </vt:lpstr>
      <vt:lpstr>Презентация PowerPoint</vt:lpstr>
      <vt:lpstr>Жена и дети </vt:lpstr>
      <vt:lpstr>Последние годы жизни (1834 – 1837 гг.)</vt:lpstr>
      <vt:lpstr>Вызов </vt:lpstr>
      <vt:lpstr>«Погиб поэт, невольник чести! Пал оклеветанный молвой…»                                                            М. Ю. Лермонтов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Фризена</dc:creator>
  <cp:lastModifiedBy>User</cp:lastModifiedBy>
  <cp:revision>135</cp:revision>
  <dcterms:created xsi:type="dcterms:W3CDTF">2011-10-08T16:43:37Z</dcterms:created>
  <dcterms:modified xsi:type="dcterms:W3CDTF">2015-09-23T19:03:27Z</dcterms:modified>
</cp:coreProperties>
</file>