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sldIdLst>
    <p:sldId id="256" r:id="rId3"/>
    <p:sldId id="297" r:id="rId4"/>
    <p:sldId id="274" r:id="rId5"/>
    <p:sldId id="257" r:id="rId6"/>
    <p:sldId id="258" r:id="rId7"/>
    <p:sldId id="259" r:id="rId8"/>
    <p:sldId id="276" r:id="rId9"/>
    <p:sldId id="299" r:id="rId10"/>
    <p:sldId id="317" r:id="rId11"/>
    <p:sldId id="323" r:id="rId12"/>
    <p:sldId id="275" r:id="rId13"/>
    <p:sldId id="278" r:id="rId14"/>
    <p:sldId id="279" r:id="rId15"/>
    <p:sldId id="325" r:id="rId16"/>
    <p:sldId id="281" r:id="rId17"/>
    <p:sldId id="324" r:id="rId18"/>
    <p:sldId id="285" r:id="rId19"/>
    <p:sldId id="326" r:id="rId20"/>
    <p:sldId id="287" r:id="rId21"/>
    <p:sldId id="288" r:id="rId22"/>
    <p:sldId id="290" r:id="rId23"/>
    <p:sldId id="310" r:id="rId24"/>
    <p:sldId id="311" r:id="rId25"/>
    <p:sldId id="312" r:id="rId26"/>
    <p:sldId id="313" r:id="rId27"/>
    <p:sldId id="319" r:id="rId28"/>
    <p:sldId id="321" r:id="rId29"/>
    <p:sldId id="320" r:id="rId30"/>
    <p:sldId id="314" r:id="rId31"/>
    <p:sldId id="327" r:id="rId32"/>
    <p:sldId id="296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36A"/>
    <a:srgbClr val="1C5C90"/>
    <a:srgbClr val="3A927D"/>
    <a:srgbClr val="164770"/>
    <a:srgbClr val="245A4D"/>
    <a:srgbClr val="66C2AC"/>
    <a:srgbClr val="257AC1"/>
    <a:srgbClr val="327E6C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 showGuides="1">
      <p:cViewPr varScale="1">
        <p:scale>
          <a:sx n="70" d="100"/>
          <a:sy n="70" d="100"/>
        </p:scale>
        <p:origin x="1320" y="7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4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Количество</a:t>
            </a:r>
            <a:r>
              <a:rPr lang="ru-RU" sz="1800" baseline="0" dirty="0" smtClean="0"/>
              <a:t> </a:t>
            </a:r>
            <a:r>
              <a:rPr lang="ru-RU" sz="1800" dirty="0" smtClean="0"/>
              <a:t>обучающихся</a:t>
            </a:r>
            <a:endParaRPr lang="ru-RU" sz="1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91E-2"/>
                  <c:y val="0.18239212295814172"/>
                </c:manualLayout>
              </c:layout>
              <c:spPr/>
              <c:txPr>
                <a:bodyPr anchor="b" anchorCtr="1"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959E-2"/>
                  <c:y val="0.14310744475816572"/>
                </c:manualLayout>
              </c:layout>
              <c:spPr/>
              <c:txPr>
                <a:bodyPr anchor="b" anchorCtr="1"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75308641975391E-2"/>
                  <c:y val="0.1403016330447244"/>
                </c:manualLayout>
              </c:layout>
              <c:spPr/>
              <c:txPr>
                <a:bodyPr anchor="b" anchorCtr="1"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b" anchorCtr="1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1174</c:v>
                </c:pt>
                <c:pt idx="1">
                  <c:v>1190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469632"/>
        <c:axId val="343892768"/>
        <c:axId val="0"/>
      </c:bar3DChart>
      <c:catAx>
        <c:axId val="23246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3892768"/>
        <c:crosses val="autoZero"/>
        <c:auto val="1"/>
        <c:lblAlgn val="ctr"/>
        <c:lblOffset val="100"/>
        <c:noMultiLvlLbl val="0"/>
      </c:catAx>
      <c:valAx>
        <c:axId val="34389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3246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888888888888938E-2"/>
                  <c:y val="0.11785337175756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345557499757093E-2"/>
                  <c:y val="0.14871973102740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t" anchorCtr="0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35.89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134E-2"/>
                  <c:y val="7.5762881844151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134E-2"/>
                  <c:y val="9.54048895229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19.12</c:v>
                </c:pt>
                <c:pt idx="1">
                  <c:v>36.47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518518518518507E-2"/>
                  <c:y val="8.6987012487729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345557499757008E-2"/>
                  <c:y val="0.1346895677229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18.829999999999988</c:v>
                </c:pt>
                <c:pt idx="1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2717168"/>
        <c:axId val="342717952"/>
        <c:axId val="0"/>
      </c:bar3DChart>
      <c:catAx>
        <c:axId val="34271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717952"/>
        <c:crosses val="autoZero"/>
        <c:auto val="1"/>
        <c:lblAlgn val="ctr"/>
        <c:lblOffset val="100"/>
        <c:noMultiLvlLbl val="0"/>
      </c:catAx>
      <c:valAx>
        <c:axId val="34271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717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345679012345687E-2"/>
                  <c:y val="9.25990778095180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944E-2"/>
                  <c:y val="8.698701248772913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42.7</c:v>
                </c:pt>
                <c:pt idx="1">
                  <c:v>61.7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3143E-3"/>
                  <c:y val="9.540511047041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975308641975363E-2"/>
                  <c:y val="7.8568914505045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44.3</c:v>
                </c:pt>
                <c:pt idx="1">
                  <c:v>63.9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802469135802514E-2"/>
                  <c:y val="7.8568914505045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975308641975252E-2"/>
                  <c:y val="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47.3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2718736"/>
        <c:axId val="342719128"/>
        <c:axId val="0"/>
      </c:bar3DChart>
      <c:catAx>
        <c:axId val="34271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719128"/>
        <c:crosses val="autoZero"/>
        <c:auto val="1"/>
        <c:lblAlgn val="ctr"/>
        <c:lblOffset val="100"/>
        <c:noMultiLvlLbl val="0"/>
      </c:catAx>
      <c:valAx>
        <c:axId val="342719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718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19.10.2017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800200"/>
          </a:xfrm>
        </p:spPr>
        <p:txBody>
          <a:bodyPr>
            <a:noAutofit/>
          </a:bodyPr>
          <a:lstStyle/>
          <a:p>
            <a:r>
              <a:rPr lang="ru-RU" sz="2200" dirty="0">
                <a:effectLst/>
              </a:rPr>
              <a:t>Муниципальное </a:t>
            </a:r>
            <a:r>
              <a:rPr lang="ru-RU" sz="2200" dirty="0" smtClean="0">
                <a:effectLst/>
              </a:rPr>
              <a:t>бюджетное</a:t>
            </a:r>
            <a:r>
              <a:rPr lang="en-US" sz="2200" dirty="0" smtClean="0">
                <a:effectLst/>
              </a:rPr>
              <a:t/>
            </a:r>
            <a:br>
              <a:rPr lang="en-US" sz="2200" dirty="0" smtClean="0">
                <a:effectLst/>
              </a:rPr>
            </a:br>
            <a:r>
              <a:rPr lang="ru-RU" sz="2200" dirty="0" smtClean="0">
                <a:effectLst/>
              </a:rPr>
              <a:t>общеобразовательное учреждение</a:t>
            </a:r>
            <a:r>
              <a:rPr lang="en-US" sz="2200" dirty="0" smtClean="0">
                <a:effectLst/>
              </a:rPr>
              <a:t/>
            </a:r>
            <a:br>
              <a:rPr lang="en-US" sz="2200" dirty="0" smtClean="0">
                <a:effectLst/>
              </a:rPr>
            </a:br>
            <a:r>
              <a:rPr lang="ru-RU" sz="2200" dirty="0" smtClean="0">
                <a:effectLst/>
              </a:rPr>
              <a:t>средняя </a:t>
            </a:r>
            <a:r>
              <a:rPr lang="ru-RU" sz="2200" dirty="0">
                <a:effectLst/>
              </a:rPr>
              <a:t>общеобразовательная школа № 1 муниципального образования город Горячий Ключ 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9" name="Picture 6" descr="emblem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4989287"/>
            <a:ext cx="1319039" cy="17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733256"/>
            <a:ext cx="75608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14436A"/>
                </a:solidFill>
                <a:latin typeface="Century Gothic" pitchFamily="34" charset="0"/>
                <a:ea typeface="+mj-ea"/>
                <a:cs typeface="Segoe UI" pitchFamily="34" charset="0"/>
              </a:rPr>
              <a:t>Аналитический отчет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14436A"/>
                </a:solidFill>
                <a:latin typeface="Century Gothic" pitchFamily="34" charset="0"/>
                <a:ea typeface="+mj-ea"/>
                <a:cs typeface="Segoe UI" pitchFamily="34" charset="0"/>
              </a:rPr>
              <a:t>«О результатах реализации программы развития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14436A"/>
                </a:solidFill>
                <a:latin typeface="Century Gothic" pitchFamily="34" charset="0"/>
                <a:ea typeface="+mj-ea"/>
                <a:cs typeface="Segoe UI" pitchFamily="34" charset="0"/>
              </a:rPr>
              <a:t>за 2014 год и перспективах развития школы в 2015 году»</a:t>
            </a:r>
            <a:endParaRPr lang="ru-RU" sz="2000" b="1" dirty="0">
              <a:solidFill>
                <a:srgbClr val="14436A"/>
              </a:solidFill>
              <a:latin typeface="Century Gothic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6" name="Рисунок 10" descr="100_15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38" y="1916113"/>
            <a:ext cx="79041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+mj-lt"/>
                <a:ea typeface="+mj-ea"/>
                <a:cs typeface="Segoe UI" pitchFamily="34" charset="0"/>
              </a:defRPr>
            </a:lvl1pPr>
          </a:lstStyle>
          <a:p>
            <a:endParaRPr lang="ru-RU" sz="1600" dirty="0" smtClean="0"/>
          </a:p>
          <a:p>
            <a:r>
              <a:rPr lang="ru-RU" sz="3600" dirty="0" smtClean="0"/>
              <a:t>Материально-техническая база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1172750"/>
            <a:ext cx="3995999" cy="26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568" y="1172116"/>
            <a:ext cx="3996952" cy="2664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115688" y="4581128"/>
            <a:ext cx="3272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БАЗОВЫЕ КАБИНЕТЫ ДИСТАНЦИОННОГО ОБУЧЕНИЯ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21613"/>
            <a:ext cx="3996000" cy="26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5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283502"/>
              </p:ext>
            </p:extLst>
          </p:nvPr>
        </p:nvGraphicFramePr>
        <p:xfrm>
          <a:off x="179512" y="1772816"/>
          <a:ext cx="8738628" cy="4563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125"/>
                <a:gridCol w="6641659"/>
                <a:gridCol w="16818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(единиц)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96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Учебно-лабораторное оборудование</a:t>
                      </a:r>
                      <a:endParaRPr lang="ru-RU" sz="16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Комплекты лабораторного оборудования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Документ-камера </a:t>
                      </a:r>
                      <a:r>
                        <a:rPr lang="ru-RU" sz="1800" dirty="0" err="1">
                          <a:effectLst/>
                        </a:rPr>
                        <a:t>Mimio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View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Система голосования </a:t>
                      </a:r>
                      <a:r>
                        <a:rPr lang="ru-RU" sz="1800" dirty="0" err="1">
                          <a:effectLst/>
                        </a:rPr>
                        <a:t>Mimio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Vote</a:t>
                      </a:r>
                      <a:r>
                        <a:rPr lang="ru-RU" sz="1800" dirty="0">
                          <a:effectLst/>
                        </a:rPr>
                        <a:t> 24 пользователя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</a:rPr>
                        <a:t>Конструктор </a:t>
                      </a:r>
                      <a:r>
                        <a:rPr lang="ru-RU" sz="1800" dirty="0">
                          <a:effectLst/>
                        </a:rPr>
                        <a:t>модульных станков UNIMAT </a:t>
                      </a:r>
                      <a:r>
                        <a:rPr lang="ru-RU" sz="1800" dirty="0" smtClean="0">
                          <a:effectLst/>
                        </a:rPr>
                        <a:t>1Classic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6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-Конструктор "</a:t>
                      </a:r>
                      <a:r>
                        <a:rPr lang="ru-RU" sz="1800" dirty="0" err="1">
                          <a:effectLst/>
                        </a:rPr>
                        <a:t>ПервоРобот</a:t>
                      </a:r>
                      <a:r>
                        <a:rPr lang="ru-RU" sz="1800" dirty="0">
                          <a:effectLst/>
                        </a:rPr>
                        <a:t> NXT" с программным обеспечением, блоком питания и полями для соревнований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5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Компьютерное оборудование</a:t>
                      </a:r>
                      <a:endParaRPr lang="ru-RU" sz="16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Автоматизированное рабочее место для учителя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  Ноутбуки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Итого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ru-RU" sz="3600" dirty="0" smtClean="0"/>
              <a:t>Материально-техническая база</a:t>
            </a:r>
            <a:endParaRPr lang="ru-RU" sz="3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83671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В рамках модернизации в 2014 учебном году приобретено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учебное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1385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56992"/>
            <a:ext cx="4464496" cy="334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4" y="3501008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76672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Комплект лабораторного оборудования Плавание и погружение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3648406" cy="2736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-234280"/>
            <a:ext cx="8229600" cy="3509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+mj-lt"/>
                <a:ea typeface="+mj-ea"/>
                <a:cs typeface="Segoe UI" pitchFamily="34" charset="0"/>
              </a:defRPr>
            </a:lvl1pPr>
          </a:lstStyle>
          <a:p>
            <a:endParaRPr lang="ru-RU" sz="1800" dirty="0" smtClean="0"/>
          </a:p>
          <a:p>
            <a:r>
              <a:rPr lang="ru-RU" sz="1800" dirty="0" smtClean="0"/>
              <a:t>Использование лабораторного оборудования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686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effectLst/>
              </a:rPr>
              <a:t>Качество образования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10070"/>
              </p:ext>
            </p:extLst>
          </p:nvPr>
        </p:nvGraphicFramePr>
        <p:xfrm>
          <a:off x="395536" y="1700808"/>
          <a:ext cx="8352927" cy="4371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204"/>
                <a:gridCol w="3716260"/>
                <a:gridCol w="2088232"/>
                <a:gridCol w="2088231"/>
              </a:tblGrid>
              <a:tr h="4338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Параметры статистики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</a:endParaRPr>
                    </a:p>
                  </a:txBody>
                  <a:tcPr marL="40557" marR="405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25.05.2014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smtClean="0">
                          <a:effectLst/>
                        </a:rPr>
                        <a:t>четверть 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Обучалось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1154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1174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</a:tr>
              <a:tr h="43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Отличники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</a:tr>
              <a:tr h="43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Успевают</a:t>
                      </a:r>
                      <a:r>
                        <a:rPr lang="ru-RU" sz="2000" baseline="0" dirty="0" smtClean="0">
                          <a:effectLst/>
                        </a:rPr>
                        <a:t> на </a:t>
                      </a:r>
                      <a:r>
                        <a:rPr lang="ru-RU" sz="2000" dirty="0" smtClean="0">
                          <a:effectLst/>
                        </a:rPr>
                        <a:t>«4» и </a:t>
                      </a:r>
                      <a:r>
                        <a:rPr lang="ru-RU" sz="2000" dirty="0">
                          <a:effectLst/>
                        </a:rPr>
                        <a:t>«5»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261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</a:tr>
              <a:tr h="43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Не</a:t>
                      </a:r>
                      <a:r>
                        <a:rPr lang="ru-RU" sz="2000" baseline="0" dirty="0" smtClean="0">
                          <a:effectLst/>
                        </a:rPr>
                        <a:t> успевают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</a:tr>
              <a:tr h="43388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Получили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</a:tr>
              <a:tr h="43388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аттестат особого </a:t>
                      </a:r>
                      <a:r>
                        <a:rPr lang="ru-RU" sz="2000" dirty="0">
                          <a:effectLst/>
                        </a:rPr>
                        <a:t>образца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</a:tr>
              <a:tr h="43388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золотую  </a:t>
                      </a:r>
                      <a:r>
                        <a:rPr lang="ru-RU" sz="2000" dirty="0">
                          <a:effectLst/>
                        </a:rPr>
                        <a:t>медаль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</a:tr>
              <a:tr h="43388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серебряную  </a:t>
                      </a:r>
                      <a:r>
                        <a:rPr lang="ru-RU" sz="2000" dirty="0">
                          <a:effectLst/>
                        </a:rPr>
                        <a:t>медаль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57" marR="405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0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Результаты </a:t>
            </a:r>
            <a:r>
              <a:rPr lang="ru-RU" sz="3600" dirty="0">
                <a:effectLst/>
              </a:rPr>
              <a:t>итоговой аттестации учащихся </a:t>
            </a:r>
            <a:r>
              <a:rPr lang="ru-RU" sz="3600" dirty="0" smtClean="0">
                <a:effectLst/>
              </a:rPr>
              <a:t>9-х классов в </a:t>
            </a:r>
            <a:r>
              <a:rPr lang="ru-RU" sz="3600" dirty="0">
                <a:effectLst/>
              </a:rPr>
              <a:t>2014 году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4494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68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Результаты </a:t>
            </a:r>
            <a:r>
              <a:rPr lang="ru-RU" sz="3600" dirty="0">
                <a:effectLst/>
              </a:rPr>
              <a:t>итоговой аттестации учащихся </a:t>
            </a:r>
            <a:r>
              <a:rPr lang="ru-RU" sz="3600" dirty="0" smtClean="0">
                <a:effectLst/>
              </a:rPr>
              <a:t>11-х </a:t>
            </a:r>
            <a:r>
              <a:rPr lang="ru-RU" sz="3600" dirty="0">
                <a:effectLst/>
              </a:rPr>
              <a:t>классов в 2014 году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531477"/>
              </p:ext>
            </p:extLst>
          </p:nvPr>
        </p:nvGraphicFramePr>
        <p:xfrm>
          <a:off x="467544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0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19268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Результаты образовательной деятельности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988840"/>
            <a:ext cx="5976664" cy="42484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SCF07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712" y="1916832"/>
            <a:ext cx="5400600" cy="40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640960" cy="114300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Результаты </a:t>
            </a:r>
            <a:r>
              <a:rPr lang="ru-RU" sz="2400" dirty="0" smtClean="0">
                <a:effectLst/>
              </a:rPr>
              <a:t>участия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в </a:t>
            </a:r>
            <a:r>
              <a:rPr lang="ru-RU" sz="2400" dirty="0">
                <a:effectLst/>
              </a:rPr>
              <a:t>олимпиадах и </a:t>
            </a:r>
            <a:r>
              <a:rPr lang="ru-RU" sz="2400" dirty="0" smtClean="0">
                <a:effectLst/>
              </a:rPr>
              <a:t>конкурсах в 2014 г.</a:t>
            </a:r>
            <a:endParaRPr lang="ru-RU" sz="2400" dirty="0"/>
          </a:p>
        </p:txBody>
      </p:sp>
      <p:pic>
        <p:nvPicPr>
          <p:cNvPr id="6146" name="Picture 2" descr="Глав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2260848" cy="7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onkurs-chip.ru/assets/frontend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984406"/>
            <a:ext cx="1722230" cy="8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Британский Бульдо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797152"/>
            <a:ext cx="988318" cy="9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онкурс-игра «Золотое Руно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1919010" cy="19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data:image/jpeg;base64,/9j/4AAQSkZJRgABAQAAAQABAAD/2wCEAAkGBxQSEhQRExMWFhQWExcYGBgSFxgeGhoVFxgWHhcZGBcZKCgsGBomGxwXIjElJSksLi4uFyEzODMsOCotLisBCgoKDg0OGxAQGywmICY1Lyw3LC8sLCw0LS8sLCwsLywsLCwsLCwsLCwsLC0sLCwsLCwsLCwsLCwsLCwsLCwsLP/AABEIANgA6QMBEQACEQEDEQH/xAAbAAEAAgMBAQAAAAAAAAAAAAAABQYCBAcDAf/EAEsQAAICAQMBBgMCBwsJCQAAAAECABEDBBIhMQUGEyJBUTJhcUKBFBYjUoKRlCQzVGKDobHR0+LwB0NTVWNyc8HhFTRERWSSk7LS/8QAGwEBAAIDAQEAAAAAAAAAAAAAAAMEAQIGBQf/xAA+EQACAQIDBAYIAwcEAwAAAAAAAQIDEQQhMRJBUYEFE2FxkaEGFCIyU7HB8HKS0RUWI0Ki4eIkY4LxQ1Ky/9oADAMBAAIRAxEAPwDuMAQBAEAQBAEAQBAEAQBAEAQBAEAQBAEAQBAEAQBAEAQBAEAQBAEAQBAEAQBAEAQBAMMuQKCzEKo5JY0APmT0gFLyd59Q7I+PwExFQa82QmyCPOCo5XoRfU/EKMrSxDWiLCoXV7k72P3gXM/gsuzLRYA9HVdoZl+hZePTcJNCoprIhlBxeZNTc1EAwTKDYBBrrR6H5wBkyqtbmAvpZAgGGHV43NK6sfZWBP6hANLtvtpdOtUXylWZMakAttHqTwq3Qs+pHXpNZSUVdm0YuTsiv5u9OULTtgxsWpTzR5NABiLO3bwPmfWhXeIk9ETdSlqzf7K7zlsy6fNj2M4PhuvwOyiytHlGrca54U89Llp1VLIjnTcWWSSkYgCAIAgCAIAgCAIAgCAIAgCAIAgCAIBWu++dlTAvIRs1MQwHIRtikHqC+08c2osbdxEVb3CSlbaVyoZNpORnolTQ39ACqnrRoEnzNXpzwgqnnkkW+Nz7pHOPIjYxWwM4U/CmRWKUOPKrqcykAdFsAEm9ozcc/v70NXFSVjfHb2sy7WyNjw7XvZpyWDDY4p3cA0WKsAAK2dTckqV7+4Rwof8AseCZXoA5szbb5OV7Nk9aNNXpx6frj66fH7X3mSdTDgeYxLu3bRu3brrncABfyNAf09ZptyW822I8DybRYyXLIHLimOXzlgLoEvdgWQB0FzLqSerChFbj2Yc3QB9xwfX1HPqf1n3msW1oZcU9UbOo1TZGDO1sF237qCSLHQnrzXqZtObnqawpqOhrKyqaJO7JfPqQCoVKHUAN0HorMerGY1XcZyTMCXxsnhnbt1GlbhtqhHzKjoBY8tLe3oTk/VJSftq5FVVk0dRl4qiAIAgCAIAgCAIAgCAIAgCAIAgCAIAgGn2t2eufGcbFh5lYFCQQVII5Hoaoj1BI9Zhq6sZTs7ooXaOjyY3I2gZFAB3XsZGJ5sDzgeZgOvUHbvJlGUNh2kXIy21dGrpdMMa7Fs8sbbliWN2xFWfT6ACaSbbubxVlY9WdQwTcoYiwpIsj5L1ImLPWxm6PtwABMMGLuFFm6+QJ68dACa/ombXBkGBAIIIIsEEEEVwQfWYYVhMmTFtMGKseGXdtcAbl3CmokEUR1BBBocEgQmayS1Jnul2SuoXDrXsqQHVWCUxUnw3KgtQW2ZPOechJ5CkXadLZeZUqVNou0mIhAEAQBAEAQBAEAQBAEAQBAEAQBAEAQBAOe94M4z6jxeCqLsxkbSCvUuG56npRHH1uU69S7si1RhZXZqfSr689P5vSV0WDWxZsW9tPvDZgBkdSDZ+GmPFWLSgD5QV4AqbWdtrcaJq9t5sGYTNwJqD5lyKis7sqqotmY0AB6kmZWbyMaZmOID4kZSj0w2kFSSB5lPsRRroevUm9m+JhLgek1RsfMmNWG1kVlPBVxan6g8EQsjVq5P8Ac7tA49mjItAp8JvINoBJGKlrhV6eXgKLJMu0qu1k9SpUp7Ohb5ORCAIAgCAIAgCAIAgCAIAgCAIAgCAIAgEd29rxhxFtu4sdgAKDlgfzzzQBNCzx0ms5bKubRjtOxQz/AI/5dOk80vmMyZNTH2VhXM2oVSMjAgnc1G9tnaTQbygWK6TZ1JbOzc0UFfaNypGbGSiDJq9o6Bc+Pw2LAWrBsbUyupBVgeaIIvkEcTeEnF7RrKKkrGWg0/hY0xhi20VuarNkkk1xdk9JiTu2xFbKse8wbH0GDBsaPVHE+PIATWQXVfDR3dfdbUe7Mo4uxJTlsyuyOqrxsdA0+YOodTYI/wAD6y+ndXRTatkekyYEAQBAEAQBAEAQBAEAQBAEAQBAEA8tTqFxqWc0B/igPU/IQ3bUHN+8/bL5GxZS7JiXIgKjbwrkD4GWyxBKkg7lDGgbNU3Uc7potdWoWaMUcMqut0wBG4EHn3U8g/IyF5ZE6d1c+iYsZPgayR+bQP1Iuh9xX9f1o1vMXIXvNr9bgAfS4kypXmHhO7qR0ICMLU/TiuevElONOWUtTSbktCL7r9oa7VagZspKadEZWUKUR3pgAFbkkEhiea2V61JKkYQjZamsHJvMt2UNVqQK5O/4So+IMfsir8w6dSCAVMEe0kd9xhgz7tp8LIli/P4fFjoQrGj8pixm9z1qEzJ8qEYNLtHKoy4EZbXdu3bGIUrypOQEALuoHrTHGT6SSK9lsjm80ie7K7WfTuB5mx5MgDLtJ2k0C6lfgXhi27iyfUySlVstlkdWlndF9BlsrCAIAgCAIAgCAIAgCAIAgCAIAgGt2jqvCxPkCM5VSQmMEsx9FAHufXoOp4gHPe0Mw1Gcao2W8PYtM4UYybICcA2QDZFnjoAAKNSrKWTLtOmo5nk4NHadrUdrVe1iCA1fK5ESGp2cdrZcJYHYybbYXsdPIuwMdtBSBQUGiQvUzeadkzSGTaNw/Wifb/lNE7EljyTEV4R6BNkZAz8n2bcD+u/lQ4mbp6mLcCG7Z7ey4XbGpxWqbiTgdvS/9KK4r09ZhuKaVvPjyZboYGrWpSqqSSXfwTMMHefLdZQjEfm43X5c27/M9PukTrLdHz/si2+hcQlfai/EmdHlbNjR2AVWAbYtmwfhtzVqRTVtF8XxYMzstPv5nkuLvZ+RtXz+uYB8Ji4MgvMXYNHHkB1CujHldnOMEMqrkPlyr6Bg4Kt5lZaoBzclvZI9pbRvjr/j/lI7skLX3Q1d4/BrjGBsJcszKbu93JI9yTdgk2TLtGe0rPUp1YbLLBJiIQBAEAQBAEAQBAEAQBAEAQBAILvP2n4a+EBZdTfyU8V8783T836SGtU2VkS0obTzKazc2eOep9yeOfvlG3AuGZxEe8XMmnqOzmOTxseQo9bfON6BaYHYpHkayDY67aINmbKeVmaODvdHtpMjOvmXa13W2vIxbZxubmhRBN2DwARMSstDMW3qem2DYo3b3Oozc0GyYxzR+DGg9fYqbF+o95pN55cPv77Do+j1/podsr+D+trHgU3lUrl2VLBP22C+nrZ+X9cVOPtZnpYybpUJyWqTt36Lhvt4eHQivsKHt7Sc4ruAEbgYarL4alirHg0FBJJ2kgUOearp6ibRW0zWUtlXPEHKzkEbMdfZycs3lIPCgr1ZT5uijjzGs5JGPaZ5ns4DIc6sRkKkWwBX7FllTYch8iDzMfhEyp+zaxjq1e5vX7/KaG5u9j6jw86ZOT1U0Fshyt2TyBYB4IuuboCS0p7MiKrG8S/S8UxAEAQBAEAQBAEAQBAEAQBAEAo3eXMW1D9KUKgIvoOWsEDncT0LXXoRUp4h3kkW6CsrkLqcC5EbG4tWFEAkWD1HHp6EdCCQeJApWeRM1dWPJ9BjNgJtsGziZkPPoShF/Q30EKbMOCA0K2pV8qFarZlyV1vlXLK/HHmU0OlUKbb7DGwiK7Zx6nHjZ02vlbwx42JCjIqMTuyLvPjALXFcW90JLCUdX4fREc1JZlpw922cB07QzFSLBVNKwI9CCcZucfL0jrQezKlG6/Evqb2e5lE7y6BsOqyI9+ZjkRqHmRjfAHoD5SPl+v3MLjFiaSqx1eTXB/8AWa7++3VdFVadTDKm3nH9bp92dnzW9GvoMbPnwIhAdsuMLuojy+a643AAE1x9xub9cqEJVWsopu2n/V396E3S1RRwslfN5Lvvf5Ly7mdGXu/qPXVJ92AfzbmM8Z+ksdFS/q/xOQtLiROLFk3uGzl8YYqB4fhkstWQyhTQbcKFg7RzRIPQ0KrqUlNw2W89b5PTPu8OBhJvVn3DoMalSqAbeFssa6dAbo8Dn3s9WYmXaZtsJGxMGx9B5+cxcwJkGYF8H1Fcj0PHI9RGhhq50PQ5GbGjOKYqCQRVGueLNfSzPSTuigz3mTAgCAIAgCAIAgCAIAgCAIAgFB7wYlXU5gKDOyuRQB+DGu7+MCRW438O30oU8QvaLdB+yRtSvcnPpgCAfa9KHP8AjmYcgbnYmqOJ9gH5PIwFX8Lm/MB+axoEDoeebJHgdOYCNSn18bJx17V+q813Z6NWJjtnsTBqk2Z8YYA2DZDKelqy0VNexnL4TG18LLapSt5p96eTNk2ndZNbzX7G7sabSndix03I3Ozu1HrTOSR93tJsV0picStmpLLgkkvBJX5m86k5+/JvvbfzN/tPKUxZGFWEYjc20cA9Xo7R86Ne0rYaKnVinva0V/K6v3XVyN6FR0qkIgIYHbZ33u3tyxYEmmLEk8nkmfSlBRyjklwEVZGc2sZPv9P3/wCOkwZPogwZ41JP3zN7Alu73YxzouZwFxOoKgNbMjDgnbwoPXgk1XQ8C1GhndlaVe6si5ASyVz7AEAQBAEAQBAEAQBAEAQBAEAq3fXCq+FmptzOMJo8U24qSPWmFcfnk80JDXjeN+BLRlaVuJWSJRLp8gH0GAffpMXBp9s604cD5VxtkK7SFTrYZaa6NbTTdD8PtcKnCp7E9Hk+62hpN2iWDuh3gOqxDxEZcgUbiEyDG3zRmA9eqnkEHqKY8L0v0YsHVtCScXpmrrsa152s+zQ1hPaLBPIJCrd8uyMmVTkGry48ahfJjpQCGH5TetNa/FySPL0nQdB4ulTrRpulFybttO98+zTws+0jnFvO5rHGQAOTQAs9TXFk+56/fOxuS6GJmwPtTBgxyOV2gKGYnlS1HaFNkfO9tXQ56jqMxXEw3Y18ePK4HivtIUWMJr4lHiKTXofhYUeSRU3bitDCUt5be5utQM+mHBA8QCm6E01E8EDy1R45FChLVCTccyrWilItUmIhAEAQBAEAQBAEAQBAEAQBAEA1tdoMeZdmVFdbumF88ix8+T+uAQ2t7rKzFsblb5Kt5hfrtJNr9OnykE6EXpkTQrSWpSsetRiFYNjYgMBlAW7BYhW6MVAJIBsAX0lSUGi0ppntpsi5FV8bB0YAgr7EAj6cEGjzyLmjTTzNk09DPbMZg1u1NRmwor4cYyHeiled212C+QAi2BI4Pv8AKZWxm5uyW/u/sazbSukTXc7tXJlTZk0mbAUss2UAIXY2Ql0zdTztrjr0viemsPTjVdaNWEtp3tFttLtyt558OGkG7aFjniEh56hbVhQa1PDdDx0Jo8H6Gb0naSbdjDKlp+7+qRmyPlV1YEDCthcfNgrka2fgAU1DkkVws7Cl6Q0LKEoyy/murt9qyS8Xz1NYqSIvSdrNl1GfS4tOzPhQtZZaYqRvQc0CSQqm6u7oLPXq4qjSoQrzdoyaXJ7+Nks/lqY6y7aSJZ+x9Y2NqbDjc4wVoM23IS25bsWANgDetk0tCeV+8WHUsoNq737srP53XdZmfbZH9nMmREzoteIoJDWWU8BsdnldrKQQOLWe/O6drmYWaujaE11Nz20+ofGy5MbEMt0N9Kb6huGFfMqa/nm9OTg7kc4bSOh6TUDIi5FumUMLBB5F8hgCD8iAZ6Cd1cpNWyPaZMCAIAgCAIAgCAIAgCAIAgCAIBo9t644MGTKFLMqHaq3bP0UcA9WrmjXWYbsrsyld2Oc4dKAmxj4nIZt1kb7DAhGJ8MbhuCDgek8yUm3cvRikrHj2f2TgzakYEGwYcX5UYiyDbkWsSUtAjhnvqDiTnmef0tj54XDqUfek8n3WbfyVt92aNJysizL3dQE/lc2087S90fkxG6r9Lr06cTm/wB4MU47OV+NvteRvY0Oyu7ubFq8jvl8bTvTqrmmx5l2geUcMKF3xRUUt8yXG9OLE4ZQXsy0dtJJrxXdndavcaqLv2FpnOEhq6/Xph2bzXiZVxr/AL79BJ6OHnV2tncnLktTDdjakDMnlq8TMjKrFGKkBgASpPqAfUfOSUpxjNSkrpbuJhml2F2Hi0mPw8Sn3ZnJZ2PPLMep5P0viWcbj62Lnt1H3JZJdiRiMVHQkpSNjnwTwNdqNIfhy/urD7efjMo+e8F6H5zGfROiq/X4KEt8fZfLTysuRHHKTRvFZeJARMAl+5+oKag4t3kfGzBS9+dXtmCE+Xh+St2W81UC1zDzbyZWrxSzLtLJXEAQBAEAQBAEAQBAEAQBAEAGAcz726zJrtmPE/gnHm8TGwO5SMT1vYK1PusAI1fa61zWqVc2txPCnlfeQYC49c2Q6hFy5kRW0xPBVVCoVf0ewSARyGI4vdIdadrZLeS6SvfPgSOhz48OrZxmHjlFOXEGBXwV27iBV7lQbrvmjwAePM6TwnrOFcWtLtPtzy56GW0nfeX2fO2SCAIBQv8AKEj6jMmnxEhtPp8ms4H+cU7dOt/NvE/VOo6DcKFF1qmk5Knyec/KxDUu8l3lz7J1y58OLOvw5MauPowBnPYqhKhWnSlrFteDsSRd1c2pAbCAIBTP8pGk2rp9cvDabOtn/ZZSEyX/ABeVv5bp03o1i3CrOi89pZd8U2vFXXfYiqrSXAjmy5/wrxa/cfgUig+fJlYhlpfRuNougRzZvjsFGLjbf9PvmjO0277jDsjWP4GozajG+JseR2yI32QuHEfKehTg7SDRr3uZnFbSURCWTbJTQa61x6jERRRciEgdGX144O0kEfUXEW4zszMrSgdMBvmXyifYAgCAIAgCAIAgCAIAgCAIBHd4dQ+PT5Gx/Ht2qaJosQoYgEcC7PPpNZOyuZiruxxXv9o82RFTCjuu7EGRAxY343hkm+QGBu75cEytQkk7y+9CzVi3kiK13d/O3aKKd1ZPDyHMBu27EXfbdCwZSACfVD6zdVYqnc12JbRIaTu9mOvz6jMNuIZNQ4YkHeuUZNqqOoARxd8CiJp1kerUV2GVB7d2di0zEopPUqL+tT5NUVpNInR6TUyDC1Bz1HbUfhuVAxbV6tNFh21fhY/JkdfkAdS/8mT852mFw38fC4Z/yLrJd8s1f+lcyvJ5SlyLZ2FpF0xzaNVKphcHFuJN4co3KQxJJAfxV5/Mnn+k+G6vFqotJrzWT+j5m1F3iS05smEAQCK7z7Tp2VwCrtjxkEXYy5EQ/wD2nqdCxcsbTtud/wAqb+hrLQ48/bOca7tLIjEMMOpU0fhTCCMbgc+ZSoPp++N0sz6Uox6uKfYV3NqTsaeXvFkx6PEMox6l2OV2OqU5CNPvONcYduReRMxsGxQmyppybWRhyyOg9mdnrj0owDzoq5kHi15k8TIKYX0K8e1H7hWcrz2idZQOsYFAVQOgUAVXQD5cfql8pGcAQBAEAQBAEAQBAEAQBAEAie9ORl02RlFkAcXQq+bIDfXgenp1mlRXizaDtJMorDzjk0QyV8/iU8dAAr/ewnnbi+9TnnbvfXUDUOMOTZixOUC7EIbYxBZiwN3R4FUCPXmXIUI7Oe8rSqyvkXbsHtEa7ArhdpyP4TgE0LIGTaevwEke3znl4+fq1Kc+Cy56eZKpbUToYnzVkggEb3k7S/BtLn1H+jxMw/3gPKPvahLnR+GeJxMKXFpct/kaylspsiO53Z3h5tJpCAfwTRnK9iyM+U7FYH3/AO836+Ye87nob+PXr4x6Seyu5f22fArVMkok33gxri1mnz3Xjg6Zh6FlXJlxE/MBcoH+/HpLh+twe3vg78nk/p4GKLtKxvT50XBAEAie8nONV9TlxEfybjIf5sZntdARbxkWtyl/8tfU1ZzHvV3hxafNlx4cGF8zqF1D5B5Sv+iYAjcSDySQBwDZFL9BpU5SirvLcRVJpN2WZK/9gaPN+D6k4iq48KsqAnbsN5ArL9qizH5km7HE06yavG5vsRauWTsHQvmYKu07cm7UAsrbfFYvkxkG7sMwHTgj3m9GO1K+5GlSdo2Oiy2VRAEAQBAEAQBAEAQBAEAQBAIjvXgZ9MyorM2/EwGM0fJlRr+grkCyRdA9JpUTcWkbQaUlco2ZTt3BWsHcFIKsWxsCF2tRUkrXNdZ51rSs8i9e6ujkHe3sR9Pnb4jiZi+LJ9llc2Bu9GF0fX16ET0aU1NdpVlGzudM/wAnOgfFh0qOpUnM7lSOQpx5dtj06KefcTnvSCovVqnJeaf0JoK0UdJnz0lEArPf7sfUavTrh05xqfFVnORmXypZABVW537D+jPY6FxeHwtZ1a6byaVknm8nq1uuuZHUTasisDuRnqjoOzXNklsuXUszE9SzFfMx9TPcXT1D4tVdihTsuzXTgiLqnwXiwO5eqVkfFpOzcLpkV1fFkzhrRgavb8JqiPnH7cwkouFWpVlFpppwp71bc08tVnqZVJ8F5nTBOMZYPswBAK13w7QGEBzyuLFlzED1KrSr+lucD6TqfRmhtTnPuXi7+VjSTtmcGXE+Zwl3lzZKJrq+Rjyev2ms/QzvPdKmrO06ZVGXDiKnwEy48TMwO0sbXGA1jlXCDo3mYdCovzadalKt1Tktp7t+l33ZZ52uixUm0stx01EAFAUB6CemVDKAIAgCAIAgCAIAgCAIAgCAIAgFD7ZxZX1+XwlvGFxIwK7QM+0s2QufjHhnCvAPIA4omeJ0p0jQwsrT961+/OyXzz3Jb7lmi5WNQdmZdOgVi2VADTorFgOaQotkgdARfHWqtvNwvTVDEO07Qfa8n/yds+N7dnBTL2VYk+xtE2/xXBFKQobqdxBZiPToKuj8VieT010jTrRVGk7pZt9vZ99w1dyanOGwgCAIAgCAIAgFT72dn+M2XE7FVz6dUUizTIcxYgepG5Gq+Qp9AZ2fo3WgqUor3lK/JpL6Pu5mjV7riVrup3LXBlBLnJqNvxBQq4UNgsq825BYKzdeaFK09jpPpJYei5aN6Li/0X9t5pGnssn+7mJsukz6F3bxtNkfCHs7+KfT5bHO6jjN+6Gczi6yw+Np42mvZnadvKcfG/iZWcXF/fAvnd/XnPpsWZhtdkG8AGhkHGRRfNBww+6fQIyUkpRd08ymSEyBAEAQBAEAQBAEAQBAEAQBANfX6tcOLJmcgLjRnYkgcKCTyeB98ArHdjTMmnVnBGXKWzZA1WMmZi7A17Xt4/NE+V9MYr1jGVJrS9l3LJfqXqcbRRKzzTcQBAEAQBAEAQBAEA88+FXG11DD2YAjjpwZvTqSpvag7PsMHzT6ZEFIqqOtKABf3TNStOo7zbb7cxYrer/c/aePJ/m9ZiOJvbx8ILY2P1Tev6Inr0v9R0bKH81J7S/DLJrk7PmzR5T7ywd3M4x5s2lJ+InUYxX2HIGWj9o+LbH28Ue4nYej+K6/BqL1h7PLd5ZcivWjaVyxz2yIQBAEAQBAEAQBAEAQBAEAQCt99Mm9cGkF3qMyhqI4w4vymUkEG1IUY/TnKPofP6VxPq2DqVFray73kvC9+RtCN5JG1PlLL4gCAIAgCAIAgCAIAgCAIBAd99C2XSO2P9+wsufF/wATEdwH3gMv6U9ToevGliUp+7K8X3Sy8nZ8jSorxMcvadpo+0cR8lpv4JvT6jYMg4BNqfDf64qPrPb6BnLB4+pham+65x08VfxI6vtQ2kXuduVRAEAQBAEAQBAEAQBAEAQBAKoX8bXZsu60wIuBB6DITvzn6keCvr+9/Wcb6WYr3MOvxP5L6lihHeSM4ssiAIAgEL3g7dbTvhxY8JzZcxfagYL5ca27FjwALXr7z0cFgFiITqTnsRja7s3q7JWRpKVnZGn2b27rdRj8XF2duXc62dTiHmxuyN1HIDKRfynvw9E3KKkquTz93jzIuvXA2fw3tL/Vg/bMX9U2/dF/G/p/yHX9g/DO0v8AVg/a8X9Ufuj/AL39P+Q6/sPh13aQ/wDKx92rxf1R+6P+9/T/AJDr+wkexe0PwjBiz7ShdASh6o32kPTlWtTwOk5bGYZ4avOi89l2vx7eZNGV1c3ZWNhAEA+EQnYFR7saZVXWdmPyuN32D/02p3MgF+xORf0Z0WPrScqGPhq0r/jhk/HJkUVrEufdbWnLpk3kHLjvFloV+Vx+VjRJoGtws9GB9Z9ApVY1acakdJJPxKjVnYlpIYEAQBAEAQBAEAQBAEAQDw1urTDjfLkYKiKWZj0CqLJP3QlfIFY7saFsOmxq/wC+NeTL882Vi+Xr/HYz5T0ri/WsVOru0Xcsl5F6EdmNiUnnm4gCAIBR9VrCdXrdUP8Aw2JNLh3fCc+XazdLN72wqa59uZ1OHw21Qw+F+JLbf4VkvJSaIXLNy4HRuyNANPgxYFJIx41QFiSTtAFknqZ3pUNyAIAgFT7PweDn1OnApfE8dPLQ2Z7LAH1/KjL7VuHHQng/SrDbGIjWWklbnH+zRaoPKxJTlScQBAEAq3eD9z67SavomQnS5T8snmwE/TICP5Se5gX6xgq2H3x/iR5ZS8Y/IjllJPkTXYzeDr8uOvLqcQyggCvFwbEyWfUtjbDQ/wBkxnUejOK63COm9YPyea87kFaNnctM6IhEAQBAEAQBAEAQBAEAQCud8R4vgaX0yZlfJx/msBDkHni3GIetgkTy+mcV6tg5yWr9ld7y8ld8jemryRsz5aXhAEAQDX7R1i4cWTM/C40Z2+igk/0SbD0ZVqsacdW0vEw3ZXKn3Q0O8aPDlUF8rZO0Mw6efeHSx8smTFx/suZ3vRtNVcfVqx92mlTjyy+Sf5irN2ilxzOnToyEQBAEArfeLH4ep02cfC+/TvQP2xvxsfQAMjLz65RPB9I8N12BclrFqX0fzvyJaMrSNqfNy4IAgCARXejsv8J0ubCDTMh2H83IvONvucKZe6NxSw2JhUeiefc8n5M0nHajYj9J2uM2j03aNHdirK4BII2hk1CkAEnapy+WrJUdDRHv9Gv9n9Kyw792Xs8nnF/LxI5+3C5fUcEAjkEWD8jO5KplAEAQBAEAQBAEAQBAEAqmn1K6jVZ86jy4v3MjcclGJzEEfZ37Uo+uI+84j0rxV6kKC3Zvvenl8yzQjlckZyBYEAQBAKx38PiYsWjHXVZ0xtXXwl8+Y/8AsUj9Ke10KurqTxL/APHFtfieUfN35EdTNbPEme6OLfl1Wq9C4wY6PGzBu38eh8Zso/QE7boPD9TgoX1l7T56eVitVd5FonrEYgCAIBE96tIcukzKgvIq+JjBv99xEPi6fx1X/rNKlNVIShLRpp9zVmZTs7mpoNUuXHjyobXIiup/isAR/MZ8grUpUqkoS1Ta8C+ndHvIzIgCAIWoKv2Evg6vV6MjyufwnGPQrl4yj7sgJ/lB7z3sZN1cNRxUfej7DfbHOL/L8iKOUnHmWfufkP4P4LfFp3bCSdxtUo4mLNe5jibGSb+IkelT6BhMQsRQhWX8yvz3rk7oqyVm0TcsGogCAIAgCAIAgCAIBo9udoDT6fLnNeRCQCa3N9hR15ZqUcHkiLpagg+wdD4Gnx4ibYLbt6tkYlsjH5lyx++fJekMQ8TiZ1eL8t3kX4rZViQlM2EAXFgLiwKbqtYMnajAU76fT7MWMVubUZ/M1ewGJVs9AMnJnU4LAVqmBjTpp/xJXb3KMMs/+Tb4+yQSklK73F/7F0Rw4MWIm2RFDGybavMQW5otc7xJRVoqyRVN2ZAgCAIAgFR7GyBX1Gn9cGoYckk7MgGXGbJN+VwL/imfO/SXC9VjHNLKaT56PzV+Zbou8SUnO2JhcWAiwEAq/e78jl0uuHTFl8LL/wADPSEn5K/ht9xnt9FLr6VbCP8AmW0vxQz81dEU8mpEr3Zz+Lq82bCd2A4gmRvsHPja08M9HOx2DEceVBZIIHXej1GvRwuzWjbO6vrZ9mq58SCs05ZFtnukQgCAIAgCAIAgCAIBqdq9npqMTYXva1cqaZWUhkZT6MrAMPmJrKKlFxejy8QQB7kL/Dtf/wDOP/zKS6KwXwo+CN+slxMfxGX+Ha/9o/uzP7LwXwoflQ6yXE+fiKv8O7Q/af7sz+zcH8KH5V+g6yXEfiIv8O7Q/af7sfs3B/Bh+VfoNuXEfiIv8O7Q/af+kfs3B/Bh+VfoY25cSc7I7Ew6Yfk18x+LI/myOeLLueWPA/UPaW4QjCKjFJJblkakjNgIAgCAIAgET2t3b0+pYPlV9wFbsWXNiJA6BjiZd1c1d1ZrrI50qdT34p96T+ZlNrQ0fxG0ntqP23Wf2kj9Tw/w4/lX6DafEfiPpPbUftus/tI9Uw/w4/lj+g2nxH4jaT21H7brP7SPVMP8OP5V+g2nxMT3E0Z+zqP2zWf2kz6rQ+HH8q/QbT4n1O4ehBBOPI1EGsup1Lqa6bkdyGHyIIm0aFKLvGKXckhtPiWRVAAAFAcAD2kpg+wBAEAQB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http://www.klass39.ru/wp-content/uploads/2014/09/%D0%9C%D0%B5%D0%B4%D0%B2%D0%B5%D0%B4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1696640" cy="15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980728"/>
          <a:ext cx="8712968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224136"/>
                <a:gridCol w="1224136"/>
                <a:gridCol w="1224136"/>
                <a:gridCol w="12241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Муниципальный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уровень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Зональный уровень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Региональный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уровень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Всероссийский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уровень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Всероссийская олимпиада школьников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Дистанционные олимпиады «</a:t>
                      </a:r>
                      <a:r>
                        <a:rPr lang="ru-RU" sz="1600" dirty="0" err="1" smtClean="0"/>
                        <a:t>Инфоурок</a:t>
                      </a:r>
                      <a:r>
                        <a:rPr lang="ru-RU" sz="1600" dirty="0" smtClean="0"/>
                        <a:t>», «Интеллектуальное многоборье»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Всероссийские игровые конкурсы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Творческие</a:t>
                      </a:r>
                      <a:r>
                        <a:rPr lang="ru-RU" sz="1600" baseline="0" dirty="0" smtClean="0"/>
                        <a:t> конкурсы, проводимые по приказу МОН КК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Рисунок 12" descr="vserossiyskaya_olimpiada_russkiy_30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58112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1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1196752"/>
            <a:ext cx="4392488" cy="4460064"/>
          </a:xfrm>
          <a:prstGeom prst="rect">
            <a:avLst/>
          </a:prstGeom>
        </p:spPr>
      </p:pic>
      <p:pic>
        <p:nvPicPr>
          <p:cNvPr id="7" name="Рисунок 6" descr="IMG_20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82090" y="3266982"/>
            <a:ext cx="3888432" cy="2916324"/>
          </a:xfrm>
          <a:prstGeom prst="rect">
            <a:avLst/>
          </a:prstGeom>
        </p:spPr>
      </p:pic>
      <p:pic>
        <p:nvPicPr>
          <p:cNvPr id="8" name="Рисунок 7" descr="IMG_21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60648"/>
            <a:ext cx="3024336" cy="2268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404664"/>
            <a:ext cx="432048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+mj-lt"/>
                <a:ea typeface="+mj-ea"/>
                <a:cs typeface="Segoe UI" pitchFamily="34" charset="0"/>
              </a:rPr>
              <a:t>РобоФест</a:t>
            </a:r>
            <a:r>
              <a:rPr lang="ru-RU" sz="3600" b="1" dirty="0" smtClean="0"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+mj-lt"/>
                <a:ea typeface="+mj-ea"/>
                <a:cs typeface="Segoe UI" pitchFamily="34" charset="0"/>
              </a:rPr>
              <a:t> – ЮГ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>Инновационная  деятельность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096512"/>
              </p:ext>
            </p:extLst>
          </p:nvPr>
        </p:nvGraphicFramePr>
        <p:xfrm>
          <a:off x="251520" y="1196752"/>
          <a:ext cx="8640959" cy="5298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618"/>
                <a:gridCol w="5356022"/>
                <a:gridCol w="2880319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проекта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Основание участия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</a:rPr>
                        <a:t>«О модернизации общеобразовательных учреждений путем организации в них дистанционного обучения для обучающихся»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приказ ДОН Краснодарского края от 20.07.2011 № 3892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</a:rPr>
                        <a:t>«Об участии в апробации инструментария и процедур оценки качества начального общего образования в соответствии с ФГОС»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приказ ДОН Краснодарского края от 18.10.2011 № 5688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marL="95250" algn="just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</a:rPr>
                        <a:t>«Школа цифрового века</a:t>
                      </a:r>
                      <a:r>
                        <a:rPr lang="ru-RU" sz="1800" dirty="0" smtClean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диплом участника проекта «Школа цифрового века»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649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</a:rPr>
                        <a:t>«О внедрении в Краснодарском крае Проекта дистанционного обучения с использованием Интернет-технологий информационно-образовательной среды «Телешкола»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приказ МОН Краснодарского края от 15.12.2013 года № 830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96344"/>
            <a:ext cx="8229600" cy="1828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«Создание </a:t>
            </a:r>
            <a:r>
              <a:rPr lang="ru-RU" sz="2800" dirty="0"/>
              <a:t>информационно-образовательной среды</a:t>
            </a:r>
            <a:r>
              <a:rPr lang="ru-RU" sz="2800" dirty="0" smtClean="0"/>
              <a:t>, </a:t>
            </a:r>
            <a:r>
              <a:rPr lang="ru-RU" sz="2800" dirty="0"/>
              <a:t>способствующей формированию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социально-успешной личности»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Segoe UI" pitchFamily="34" charset="0"/>
              </a:rPr>
              <a:t>Программа развития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Segoe UI" pitchFamily="34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Segoe UI" pitchFamily="34" charset="0"/>
              </a:rPr>
              <a:t>МБОУ СОШ №1 на 2011 – 2015 гг.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Segoe UI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Segoe UI" pitchFamily="34" charset="0"/>
              </a:rPr>
              <a:t>утверждена педагогическим советом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Segoe UI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Segoe UI" pitchFamily="34" charset="0"/>
              </a:rPr>
              <a:t>от 25.02.2011 г. протокол № 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164770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3693"/>
              </p:ext>
            </p:extLst>
          </p:nvPr>
        </p:nvGraphicFramePr>
        <p:xfrm>
          <a:off x="251520" y="1556792"/>
          <a:ext cx="8640959" cy="3569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618"/>
                <a:gridCol w="5356022"/>
                <a:gridCol w="2880319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проекта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Основание участия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«Об утверждении перечня образовательных учреждений края, являющихся пилотными площадками по введению федерального государственного образовательного стандарта основного общего образования с 1 сентября 2013 года»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приказ МОН Краснодарского края от 11.02.2013 года №  714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Развитие социального партнерства в сфере образования и социальной 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Договор с Высшей школой Международного бизнеса и </a:t>
                      </a:r>
                      <a:r>
                        <a:rPr lang="ru-RU" sz="1600" dirty="0" smtClean="0">
                          <a:effectLst/>
                        </a:rPr>
                        <a:t>менеджмента г. Краснодар.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ru-RU" sz="3600" dirty="0" smtClean="0">
                <a:effectLst/>
              </a:rPr>
              <a:t>Инновационная  деятельность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90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96752"/>
            <a:ext cx="3996000" cy="26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ru-RU" sz="3600" dirty="0" smtClean="0">
                <a:effectLst/>
              </a:rPr>
              <a:t>Библиотечно-информационный центр</a:t>
            </a:r>
            <a:endParaRPr lang="ru-RU" sz="3600" dirty="0"/>
          </a:p>
        </p:txBody>
      </p:sp>
      <p:pic>
        <p:nvPicPr>
          <p:cNvPr id="6" name="Рисунок 5" descr="IMG_06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24744"/>
            <a:ext cx="4032448" cy="2688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07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4077072"/>
            <a:ext cx="304657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_07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05064"/>
            <a:ext cx="388843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Использование цифровых средств обучения</a:t>
            </a:r>
            <a:endParaRPr lang="ru-RU" sz="3600" dirty="0"/>
          </a:p>
        </p:txBody>
      </p:sp>
      <p:pic>
        <p:nvPicPr>
          <p:cNvPr id="6" name="Содержимое 5" descr="IMG_07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80312" y="404664"/>
            <a:ext cx="1605152" cy="2695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Новый точечный рисунок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4320480" cy="2867306"/>
          </a:xfrm>
          <a:prstGeom prst="rect">
            <a:avLst/>
          </a:prstGeom>
        </p:spPr>
      </p:pic>
      <p:pic>
        <p:nvPicPr>
          <p:cNvPr id="8" name="Рисунок 7" descr="Новый точечный рисунок2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356992"/>
            <a:ext cx="4908512" cy="3336372"/>
          </a:xfrm>
          <a:prstGeom prst="rect">
            <a:avLst/>
          </a:prstGeom>
        </p:spPr>
      </p:pic>
      <p:pic>
        <p:nvPicPr>
          <p:cNvPr id="9" name="Рисунок 8" descr="ктн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452399"/>
            <a:ext cx="3055802" cy="2129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+mj-lt"/>
                <a:ea typeface="+mj-ea"/>
                <a:cs typeface="Segoe UI" pitchFamily="34" charset="0"/>
              </a:defRPr>
            </a:lvl1pPr>
          </a:lstStyle>
          <a:p>
            <a:endParaRPr lang="ru-RU" sz="1600" dirty="0" smtClean="0"/>
          </a:p>
          <a:p>
            <a:r>
              <a:rPr lang="ru-RU" sz="3600" dirty="0" err="1" smtClean="0"/>
              <a:t>Здоровьесберегающая</a:t>
            </a:r>
            <a:r>
              <a:rPr lang="ru-RU" sz="3600" dirty="0" smtClean="0"/>
              <a:t> деятельность</a:t>
            </a:r>
            <a:endParaRPr lang="ru-RU" sz="3600" dirty="0"/>
          </a:p>
        </p:txBody>
      </p:sp>
      <p:pic>
        <p:nvPicPr>
          <p:cNvPr id="3" name="Рисунок 3" descr="C:\Documents and Settings\Пользователь\Мои документы\фото школы, выпускников\Новая школа\S63077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896544" cy="3057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24744"/>
            <a:ext cx="240576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738" y="4469804"/>
            <a:ext cx="3299334" cy="2199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436096" y="5154083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МЕДИЦИНСКИЙ КАБИНЕТ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+mj-lt"/>
                <a:ea typeface="+mj-ea"/>
                <a:cs typeface="Segoe UI" pitchFamily="34" charset="0"/>
              </a:defRPr>
            </a:lvl1pPr>
          </a:lstStyle>
          <a:p>
            <a:endParaRPr lang="ru-RU" sz="1600" dirty="0" smtClean="0"/>
          </a:p>
          <a:p>
            <a:r>
              <a:rPr lang="ru-RU" sz="3600" dirty="0" smtClean="0"/>
              <a:t>Организация горячего питания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658" y="1268760"/>
            <a:ext cx="3783461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7" descr="C:\Documents and Settings\Пользователь\Мои документы\фото школы, выпускников\Новая школа\Изображение 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47512"/>
            <a:ext cx="4291510" cy="26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39552" y="479715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ШКОЛЬНАЯ СТОЛОВАЯ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68760"/>
            <a:ext cx="3769932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18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pic>
        <p:nvPicPr>
          <p:cNvPr id="4" name="Содержимое 3" descr="Легкоатлетический кросс Забег Сочи-20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980728"/>
            <a:ext cx="5034816" cy="2520280"/>
          </a:xfrm>
        </p:spPr>
      </p:pic>
      <p:pic>
        <p:nvPicPr>
          <p:cNvPr id="5" name="Рисунок 4" descr="Победители спортивных соревнований Кубань олимпийская против наркотиков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005064"/>
            <a:ext cx="2904764" cy="2448272"/>
          </a:xfrm>
          <a:prstGeom prst="rect">
            <a:avLst/>
          </a:prstGeom>
        </p:spPr>
      </p:pic>
      <p:pic>
        <p:nvPicPr>
          <p:cNvPr id="7" name="Рисунок 6" descr="IMG_22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289" y="4005064"/>
            <a:ext cx="3121656" cy="2397208"/>
          </a:xfrm>
          <a:prstGeom prst="rect">
            <a:avLst/>
          </a:prstGeom>
        </p:spPr>
      </p:pic>
      <p:pic>
        <p:nvPicPr>
          <p:cNvPr id="8" name="Рисунок 7" descr="IMG_03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3789040"/>
            <a:ext cx="1846524" cy="2687960"/>
          </a:xfrm>
          <a:prstGeom prst="rect">
            <a:avLst/>
          </a:prstGeom>
        </p:spPr>
      </p:pic>
      <p:pic>
        <p:nvPicPr>
          <p:cNvPr id="9" name="Рисунок 8" descr="Стадион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052736"/>
            <a:ext cx="3351450" cy="233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pic>
        <p:nvPicPr>
          <p:cNvPr id="14" name="Рисунок 13" descr="DSCF08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1556792"/>
            <a:ext cx="3475912" cy="233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52" y="4149080"/>
            <a:ext cx="3703820" cy="2469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DSC021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700808"/>
            <a:ext cx="2386900" cy="2162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DSC0024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077072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 descr="DSC0024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980728"/>
            <a:ext cx="2477362" cy="2899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9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5185"/>
              </p:ext>
            </p:extLst>
          </p:nvPr>
        </p:nvGraphicFramePr>
        <p:xfrm>
          <a:off x="323529" y="2132856"/>
          <a:ext cx="8496942" cy="3867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</a:tblGrid>
              <a:tr h="1582315">
                <a:tc rowSpan="2">
                  <a:txBody>
                    <a:bodyPr/>
                    <a:lstStyle/>
                    <a:p>
                      <a:pPr marL="1588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Конкурсы, фестивали, смотры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9705" marR="361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Спортивные мероприятия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9705" marR="361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7775">
                <a:tc vMerge="1">
                  <a:txBody>
                    <a:bodyPr/>
                    <a:lstStyle/>
                    <a:p>
                      <a:pPr marL="17970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88" marR="361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Муниципалитет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361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Край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361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361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Муниципалитет</a:t>
                      </a:r>
                    </a:p>
                    <a:p>
                      <a:pPr marL="1588" marR="361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361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Край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361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361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Муниципалитет</a:t>
                      </a:r>
                    </a:p>
                    <a:p>
                      <a:pPr marL="1588" marR="361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361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Край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361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7822"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2014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47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58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105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indent="190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21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548680"/>
            <a:ext cx="8208912" cy="122413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2400" b="1" dirty="0" smtClean="0">
                <a:solidFill>
                  <a:srgbClr val="1C5C90"/>
                </a:solidFill>
                <a:cs typeface="Segoe UI" pitchFamily="34" charset="0"/>
              </a:rPr>
              <a:t>Участие школьников </a:t>
            </a:r>
            <a:r>
              <a:rPr lang="ru-RU" altLang="ru-RU" sz="2400" b="1" dirty="0">
                <a:solidFill>
                  <a:srgbClr val="1C5C90"/>
                </a:solidFill>
                <a:cs typeface="Segoe UI" pitchFamily="34" charset="0"/>
              </a:rPr>
              <a:t>МБОУ СОШ №1 </a:t>
            </a:r>
            <a:r>
              <a:rPr lang="ru-RU" altLang="ru-RU" sz="2400" b="1" dirty="0" smtClean="0">
                <a:solidFill>
                  <a:srgbClr val="1C5C90"/>
                </a:solidFill>
                <a:cs typeface="Segoe UI" pitchFamily="34" charset="0"/>
              </a:rPr>
              <a:t>в различных </a:t>
            </a:r>
            <a:r>
              <a:rPr lang="ru-RU" altLang="ru-RU" sz="2400" b="1" dirty="0">
                <a:solidFill>
                  <a:srgbClr val="1C5C90"/>
                </a:solidFill>
                <a:cs typeface="Segoe UI" pitchFamily="34" charset="0"/>
              </a:rPr>
              <a:t>конкурсах, смотрах, </a:t>
            </a:r>
            <a:r>
              <a:rPr lang="ru-RU" altLang="ru-RU" sz="2400" b="1" dirty="0" smtClean="0">
                <a:solidFill>
                  <a:srgbClr val="1C5C90"/>
                </a:solidFill>
                <a:cs typeface="Segoe UI" pitchFamily="34" charset="0"/>
              </a:rPr>
              <a:t>соревнованиях и фестивалях в 2014 году </a:t>
            </a:r>
            <a:endParaRPr lang="ru-RU" altLang="ru-RU" sz="2400" b="1" dirty="0">
              <a:solidFill>
                <a:srgbClr val="1C5C90"/>
              </a:solidFill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Мероприятия в рамках месячника по военно-патриотическому воспитанию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2957682" cy="2599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N31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1412776"/>
            <a:ext cx="3785952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N31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365104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Митинг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6" y="4365104"/>
            <a:ext cx="3886008" cy="2314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8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1304" y="829466"/>
            <a:ext cx="3721176" cy="2959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4624"/>
            <a:ext cx="8568952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Segoe UI" pitchFamily="34" charset="0"/>
              </a:rPr>
              <a:t>Традиционные мероприятия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64770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  <p:pic>
        <p:nvPicPr>
          <p:cNvPr id="7" name="Рисунок 6" descr="F:\1сентября 2014 Петрова О.А\DSC0308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734016" cy="2635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0168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4077072"/>
            <a:ext cx="3491880" cy="225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SC0178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3861048"/>
            <a:ext cx="4544510" cy="273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6912768" cy="22322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dirty="0" smtClean="0"/>
              <a:t>Ключевые направления развития школы: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424936" cy="3168352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2400" dirty="0"/>
              <a:t>Обеспечение качественно новых условий для организации учебно-воспитательного </a:t>
            </a:r>
            <a:r>
              <a:rPr lang="ru-RU" sz="2400" dirty="0" smtClean="0"/>
              <a:t>процесса.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2400" dirty="0"/>
              <a:t>Повышение качества </a:t>
            </a:r>
            <a:r>
              <a:rPr lang="ru-RU" sz="2400" dirty="0" smtClean="0"/>
              <a:t>образования.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2400" dirty="0" smtClean="0"/>
              <a:t>Инновационная деятельность  </a:t>
            </a:r>
            <a:r>
              <a:rPr lang="ru-RU" sz="2400" dirty="0"/>
              <a:t>в </a:t>
            </a:r>
            <a:r>
              <a:rPr lang="ru-RU" sz="2400" dirty="0" smtClean="0"/>
              <a:t>школе.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2400" dirty="0" smtClean="0"/>
              <a:t>Безопасность и сохранение здоровья учащихся и работников учреждения.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2400" dirty="0" smtClean="0"/>
              <a:t>Развитие модели воспитательного пространства.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63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4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01008"/>
            <a:ext cx="4224470" cy="3168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30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0648"/>
            <a:ext cx="4044416" cy="33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AG045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6672"/>
            <a:ext cx="4610874" cy="2757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35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843046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8596" y="571480"/>
            <a:ext cx="8501122" cy="6000792"/>
          </a:xfrm>
        </p:spPr>
        <p:txBody>
          <a:bodyPr>
            <a:normAutofit fontScale="40000" lnSpcReduction="20000"/>
          </a:bodyPr>
          <a:lstStyle/>
          <a:p>
            <a:r>
              <a:rPr lang="ru-RU" sz="4200" b="1" dirty="0" smtClean="0">
                <a:solidFill>
                  <a:schemeClr val="tx1"/>
                </a:solidFill>
              </a:rPr>
              <a:t>Результаты работы  педагогического коллектива в 2014 году: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 Созданы условия  для организации и обеспечения  учебно-воспитатель­ного процесса.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 Созданы условия для  повышения профессионального образования педагогических кадров.</a:t>
            </a:r>
            <a:endParaRPr lang="ru-RU" sz="34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Задачи реализации программы развития в 2015  году</a:t>
            </a:r>
            <a:r>
              <a:rPr lang="ru-RU" sz="4000" b="1" i="1" dirty="0" smtClean="0">
                <a:solidFill>
                  <a:schemeClr val="tx1"/>
                </a:solidFill>
              </a:rPr>
              <a:t> :</a:t>
            </a:r>
            <a:endParaRPr lang="ru-RU" sz="3400" dirty="0" smtClean="0">
              <a:solidFill>
                <a:schemeClr val="tx1"/>
              </a:solidFill>
            </a:endParaRP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1. В области обеспечения государственных гарантий доступности качественного образования: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- Обеспечить выполнение требований санитарно-эпидемиологических норм по организации учебно-воспитательного процесса.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 Повысить качество образования учащихся.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2. В области воспитания: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-  Обеспечить новые подходы к организации воспитательного процесса и внедрению современных технологий воспитательной работы.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 Вовлечь учащихся школы в активную жизнь в социуме и общественных организациях.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 - Сохранять и приумножать </a:t>
            </a:r>
            <a:r>
              <a:rPr lang="ru-RU" sz="3400" dirty="0" smtClean="0">
                <a:solidFill>
                  <a:schemeClr val="tx1"/>
                </a:solidFill>
              </a:rPr>
              <a:t>традиции  внеклассной работы в школе.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r>
              <a:rPr lang="ru-RU" sz="4000" b="1" i="1" dirty="0" smtClean="0">
                <a:solidFill>
                  <a:schemeClr val="tx1"/>
                </a:solidFill>
              </a:rPr>
              <a:t>. В области кадрового обеспечения: 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-  Совершенствовать педагогическое мастерство учителей в организации учебно-воспитательной работы с целью создания необходимых условий для раскрытия способностей каждого ученика, воспитания успешной личности.</a:t>
            </a:r>
            <a:r>
              <a:rPr lang="ru-RU" sz="4000" b="1" dirty="0" smtClean="0">
                <a:solidFill>
                  <a:schemeClr val="tx1"/>
                </a:solidFill>
              </a:rPr>
              <a:t> 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4. </a:t>
            </a:r>
            <a:r>
              <a:rPr lang="ru-RU" sz="4000" b="1" i="1" dirty="0" smtClean="0">
                <a:solidFill>
                  <a:schemeClr val="tx1"/>
                </a:solidFill>
              </a:rPr>
              <a:t>В области укрепления материально-технической базы школы</a:t>
            </a:r>
            <a:r>
              <a:rPr lang="ru-RU" sz="40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 Продолжить оснащение учебных кабинетов,  оборудованием необходимым для реализации ФГОС НОО и ООО.</a:t>
            </a:r>
          </a:p>
          <a:p>
            <a:pPr algn="just">
              <a:buNone/>
            </a:pPr>
            <a:endParaRPr lang="ru-RU" sz="34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3987"/>
          </a:xfrm>
        </p:spPr>
        <p:txBody>
          <a:bodyPr>
            <a:noAutofit/>
          </a:bodyPr>
          <a:lstStyle/>
          <a:p>
            <a:endParaRPr lang="ru-RU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7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Организация учебно-воспитательного процесса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555454"/>
              </p:ext>
            </p:extLst>
          </p:nvPr>
        </p:nvGraphicFramePr>
        <p:xfrm>
          <a:off x="539552" y="1470484"/>
          <a:ext cx="4248472" cy="26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Nastya\Desktop\Насте\ФОТО ВОСПИТАТЕЛ\ФОТОЧКИ\IMG_67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128" y="1628800"/>
            <a:ext cx="3694030" cy="24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365104"/>
            <a:ext cx="3024336" cy="20162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01903"/>
              </p:ext>
            </p:extLst>
          </p:nvPr>
        </p:nvGraphicFramePr>
        <p:xfrm>
          <a:off x="251520" y="4437112"/>
          <a:ext cx="511240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40160"/>
                <a:gridCol w="144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Школьная</a:t>
                      </a:r>
                      <a:r>
                        <a:rPr lang="ru-RU" baseline="0" dirty="0" smtClean="0"/>
                        <a:t> ступень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обучающихся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25.05.2014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01.09.2014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Начальная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</a:t>
                      </a:r>
                      <a:r>
                        <a:rPr lang="ru-RU" baseline="0" dirty="0" smtClean="0"/>
                        <a:t>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r>
                        <a:rPr lang="ru-RU" baseline="0" dirty="0" smtClean="0"/>
                        <a:t>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5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Кадровое обеспечение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учебного </a:t>
            </a:r>
            <a:r>
              <a:rPr lang="ru-RU" sz="3200" dirty="0">
                <a:effectLst/>
              </a:rPr>
              <a:t>процесса</a:t>
            </a:r>
            <a:endParaRPr lang="ru-RU" sz="3200" dirty="0"/>
          </a:p>
        </p:txBody>
      </p:sp>
      <p:pic>
        <p:nvPicPr>
          <p:cNvPr id="8" name="Рисунок 7" descr="сканирование0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7324" y="147093"/>
            <a:ext cx="4237380" cy="61926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072896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школе работают  </a:t>
            </a:r>
            <a:r>
              <a:rPr lang="ru-RU" dirty="0" smtClean="0">
                <a:solidFill>
                  <a:srgbClr val="C00000"/>
                </a:solidFill>
              </a:rPr>
              <a:t>67 педагогов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Квалификационную категорию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имеет </a:t>
            </a:r>
            <a:r>
              <a:rPr lang="ru-RU" dirty="0" smtClean="0">
                <a:solidFill>
                  <a:srgbClr val="C00000"/>
                </a:solidFill>
              </a:rPr>
              <a:t>41 педагог: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15 </a:t>
            </a:r>
            <a:r>
              <a:rPr lang="ru-RU" dirty="0">
                <a:solidFill>
                  <a:srgbClr val="C00000"/>
                </a:solidFill>
              </a:rPr>
              <a:t>– </a:t>
            </a:r>
            <a:r>
              <a:rPr lang="ru-RU" dirty="0" smtClean="0">
                <a:solidFill>
                  <a:srgbClr val="C00000"/>
                </a:solidFill>
              </a:rPr>
              <a:t>высшую;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26 – первую;</a:t>
            </a:r>
          </a:p>
        </p:txBody>
      </p:sp>
    </p:spTree>
    <p:extLst>
      <p:ext uri="{BB962C8B-B14F-4D97-AF65-F5344CB8AC3E}">
        <p14:creationId xmlns:p14="http://schemas.microsoft.com/office/powerpoint/2010/main" val="22107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2901331"/>
            <a:ext cx="8607424" cy="103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164770"/>
                </a:solidFill>
                <a:latin typeface="+mj-lt"/>
                <a:ea typeface="+mj-ea"/>
                <a:cs typeface="Segoe UI" pitchFamily="34" charset="0"/>
              </a:rPr>
              <a:t>Распределение численности </a:t>
            </a:r>
            <a:r>
              <a:rPr lang="ru-RU" altLang="ru-RU" sz="2800" b="1" dirty="0" smtClean="0">
                <a:solidFill>
                  <a:srgbClr val="164770"/>
                </a:solidFill>
                <a:latin typeface="+mj-lt"/>
                <a:ea typeface="+mj-ea"/>
                <a:cs typeface="Segoe UI" pitchFamily="34" charset="0"/>
              </a:rPr>
              <a:t>учителей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164770"/>
                </a:solidFill>
                <a:latin typeface="+mj-lt"/>
                <a:ea typeface="+mj-ea"/>
                <a:cs typeface="Segoe UI" pitchFamily="34" charset="0"/>
              </a:rPr>
              <a:t>по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rgbClr val="164770"/>
                </a:solidFill>
                <a:latin typeface="+mj-lt"/>
                <a:ea typeface="+mj-ea"/>
                <a:cs typeface="Segoe UI" pitchFamily="34" charset="0"/>
              </a:rPr>
              <a:t>отраслевым наградам</a:t>
            </a:r>
            <a:endParaRPr lang="ru-RU" altLang="ru-RU" sz="2800" b="1" dirty="0">
              <a:solidFill>
                <a:srgbClr val="164770"/>
              </a:solidFill>
              <a:latin typeface="+mj-lt"/>
              <a:ea typeface="+mj-ea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1931"/>
              </p:ext>
            </p:extLst>
          </p:nvPr>
        </p:nvGraphicFramePr>
        <p:xfrm>
          <a:off x="179512" y="4077072"/>
          <a:ext cx="8748785" cy="1682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2000"/>
                <a:gridCol w="1457169"/>
                <a:gridCol w="1524618"/>
                <a:gridCol w="1512000"/>
                <a:gridCol w="1512000"/>
                <a:gridCol w="870998"/>
              </a:tblGrid>
              <a:tr h="12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Почетная грамота  Министерства РФ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«Отличник народного просвещения»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«Почетный работник»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«Заслуженный учитель Кубани»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«Заслуженный учитель России»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ПНПО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44624"/>
            <a:ext cx="8607424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164770"/>
                </a:solidFill>
                <a:latin typeface="+mj-lt"/>
                <a:ea typeface="+mj-ea"/>
                <a:cs typeface="Segoe UI" pitchFamily="34" charset="0"/>
              </a:rPr>
              <a:t>Распределение численности </a:t>
            </a:r>
            <a:r>
              <a:rPr lang="ru-RU" sz="2800" b="1" dirty="0" smtClean="0">
                <a:solidFill>
                  <a:srgbClr val="164770"/>
                </a:solidFill>
                <a:latin typeface="+mj-lt"/>
                <a:ea typeface="+mj-ea"/>
                <a:cs typeface="Segoe UI" pitchFamily="34" charset="0"/>
              </a:rPr>
              <a:t>учителей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164770"/>
                </a:solidFill>
                <a:latin typeface="+mj-lt"/>
                <a:ea typeface="+mj-ea"/>
                <a:cs typeface="Segoe UI" pitchFamily="34" charset="0"/>
              </a:rPr>
              <a:t>по  </a:t>
            </a:r>
            <a:r>
              <a:rPr lang="ru-RU" sz="2800" b="1" dirty="0">
                <a:solidFill>
                  <a:srgbClr val="164770"/>
                </a:solidFill>
                <a:latin typeface="+mj-lt"/>
                <a:ea typeface="+mj-ea"/>
                <a:cs typeface="Segoe UI" pitchFamily="34" charset="0"/>
              </a:rPr>
              <a:t>стажу работы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63085"/>
              </p:ext>
            </p:extLst>
          </p:nvPr>
        </p:nvGraphicFramePr>
        <p:xfrm>
          <a:off x="179512" y="1493219"/>
          <a:ext cx="8784975" cy="1051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2 лет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 2 до 5 лет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 5 до 10 лет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 10 до 20 лет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свыше 20 лет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39" y="260648"/>
            <a:ext cx="4245508" cy="2830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53" y="3717032"/>
            <a:ext cx="4320480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576" y="1412776"/>
            <a:ext cx="3798896" cy="4752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0466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Современные технологии, используемые в образовательном процессе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212976"/>
            <a:ext cx="4240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Информационно-коммуникационные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6309320"/>
            <a:ext cx="3900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Системно-деятельностный</a:t>
            </a:r>
            <a:r>
              <a:rPr lang="ru-RU" sz="1600" b="1" dirty="0" smtClean="0"/>
              <a:t> подход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20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88016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Нина Мамани 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600400" cy="2638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Урок английского языка в 4 классе с использованием современных образовательных технологий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548680"/>
            <a:ext cx="2759044" cy="2621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Внеурочная деятельность в начальной школе в рамках ФГОС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2828" y="3429000"/>
            <a:ext cx="2759532" cy="285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11960" y="764704"/>
            <a:ext cx="474874" cy="212378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1600" b="1" dirty="0" smtClean="0"/>
              <a:t>Игровые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491" y="6237312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300" dirty="0" smtClean="0"/>
              <a:t>Проблемное обучение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8384" y="1916832"/>
            <a:ext cx="511166" cy="303083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b="1" dirty="0" smtClean="0"/>
              <a:t>Проектные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профессиональной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8092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участия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</a:t>
                      </a:r>
                      <a:r>
                        <a:rPr lang="ru-RU" baseline="0" dirty="0" smtClean="0"/>
                        <a:t> участия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/>
                        <a:t>Диссеминация ППО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25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Профессиональные конкурсы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«Учитель года»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призера муниципального этапа</a:t>
                      </a:r>
                    </a:p>
                    <a:p>
                      <a:pPr algn="ctr"/>
                      <a:r>
                        <a:rPr lang="ru-RU" dirty="0" smtClean="0"/>
                        <a:t>лауреат</a:t>
                      </a:r>
                      <a:r>
                        <a:rPr lang="ru-RU" baseline="0" dirty="0" smtClean="0"/>
                        <a:t> регионального этапа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Всероссийский конкурс профессионального мастерства</a:t>
                      </a:r>
                    </a:p>
                    <a:p>
                      <a:pPr algn="ctr"/>
                      <a:r>
                        <a:rPr lang="ru-RU" dirty="0" smtClean="0"/>
                        <a:t>«Мой лучший урок»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Призер всероссийского</a:t>
                      </a:r>
                      <a:r>
                        <a:rPr lang="ru-RU" baseline="0" dirty="0" smtClean="0"/>
                        <a:t> этапа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Призер муниципального </a:t>
                      </a:r>
                      <a:r>
                        <a:rPr lang="ru-RU" baseline="0" dirty="0" smtClean="0"/>
                        <a:t>этапа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 «Учитель здоровья – 2014»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Призер муниципального этапа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 «Лучший   классный руководитель»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Победитель муниципального этапа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 методических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разработок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8 п</a:t>
                      </a:r>
                      <a:r>
                        <a:rPr lang="ru-RU" dirty="0" smtClean="0"/>
                        <a:t>обедителей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smtClean="0"/>
                        <a:t>и призеров</a:t>
                      </a:r>
                      <a:r>
                        <a:rPr lang="ru-RU" smtClean="0"/>
                        <a:t> </a:t>
                      </a:r>
                      <a:r>
                        <a:rPr lang="ru-RU" dirty="0" smtClean="0"/>
                        <a:t>муниципального этапа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58984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TS102589847</Template>
  <TotalTime>0</TotalTime>
  <Words>737</Words>
  <Application>Microsoft Office PowerPoint</Application>
  <PresentationFormat>Экран (4:3)</PresentationFormat>
  <Paragraphs>259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Calibri</vt:lpstr>
      <vt:lpstr>Century Gothic</vt:lpstr>
      <vt:lpstr>Segoe UI</vt:lpstr>
      <vt:lpstr>Times New Roman</vt:lpstr>
      <vt:lpstr>TS102589847</vt:lpstr>
      <vt:lpstr>Муниципальное бюджетное общеобразовательное учреждение средняя общеобразовательная школа № 1 муниципального образования город Горячий Ключ </vt:lpstr>
      <vt:lpstr>Презентация PowerPoint</vt:lpstr>
      <vt:lpstr>Ключевые направления развития школы:</vt:lpstr>
      <vt:lpstr>Организация учебно-воспитательного процесса</vt:lpstr>
      <vt:lpstr>Кадровое обеспечение  учебного процесса</vt:lpstr>
      <vt:lpstr>Презентация PowerPoint</vt:lpstr>
      <vt:lpstr>Презентация PowerPoint</vt:lpstr>
      <vt:lpstr>Презентация PowerPoint</vt:lpstr>
      <vt:lpstr>Результаты профессиональной деятельности</vt:lpstr>
      <vt:lpstr>Презентация PowerPoint</vt:lpstr>
      <vt:lpstr>Презентация PowerPoint</vt:lpstr>
      <vt:lpstr>Презентация PowerPoint</vt:lpstr>
      <vt:lpstr>Качество образования</vt:lpstr>
      <vt:lpstr>Результаты итоговой аттестации учащихся 9-х классов в 2014 году</vt:lpstr>
      <vt:lpstr>Результаты итоговой аттестации учащихся 11-х классов в 2014 году</vt:lpstr>
      <vt:lpstr>Результаты образовательной деятельности</vt:lpstr>
      <vt:lpstr>Результаты участия в олимпиадах и конкурсах в 2014 г.</vt:lpstr>
      <vt:lpstr>Презентация PowerPoint</vt:lpstr>
      <vt:lpstr>Инновационная  деятельность</vt:lpstr>
      <vt:lpstr>Презентация PowerPoint</vt:lpstr>
      <vt:lpstr>Презентация PowerPoint</vt:lpstr>
      <vt:lpstr>Использование цифровых средств обучения</vt:lpstr>
      <vt:lpstr>Презентация PowerPoint</vt:lpstr>
      <vt:lpstr>Презентация PowerPoint</vt:lpstr>
      <vt:lpstr>Здоровый образ жизни</vt:lpstr>
      <vt:lpstr>Внеурочная деятельность</vt:lpstr>
      <vt:lpstr>Презентация PowerPoint</vt:lpstr>
      <vt:lpstr>Мероприятия в рамках месячника по военно-патриотическому воспитанию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2013-11-30T19:58:08Z</dcterms:created>
  <dcterms:modified xsi:type="dcterms:W3CDTF">2017-10-19T11:56:54Z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