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8" r:id="rId1"/>
  </p:sldMasterIdLst>
  <p:notesMasterIdLst>
    <p:notesMasterId r:id="rId22"/>
  </p:notesMasterIdLst>
  <p:sldIdLst>
    <p:sldId id="296" r:id="rId2"/>
    <p:sldId id="297" r:id="rId3"/>
    <p:sldId id="257" r:id="rId4"/>
    <p:sldId id="256" r:id="rId5"/>
    <p:sldId id="264" r:id="rId6"/>
    <p:sldId id="266" r:id="rId7"/>
    <p:sldId id="274" r:id="rId8"/>
    <p:sldId id="270" r:id="rId9"/>
    <p:sldId id="277" r:id="rId10"/>
    <p:sldId id="279" r:id="rId11"/>
    <p:sldId id="280" r:id="rId12"/>
    <p:sldId id="281" r:id="rId13"/>
    <p:sldId id="282" r:id="rId14"/>
    <p:sldId id="283" r:id="rId15"/>
    <p:sldId id="267" r:id="rId16"/>
    <p:sldId id="291" r:id="rId17"/>
    <p:sldId id="285" r:id="rId18"/>
    <p:sldId id="295" r:id="rId19"/>
    <p:sldId id="288" r:id="rId20"/>
    <p:sldId id="289" r:id="rId21"/>
  </p:sldIdLst>
  <p:sldSz cx="9144000" cy="6858000" type="screen4x3"/>
  <p:notesSz cx="6858000" cy="9144000"/>
  <p:custShowLst>
    <p:custShow name="Произвольный показ 1" id="0">
      <p:sldLst>
        <p:sld r:id="rId5"/>
        <p:sld r:id="rId4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8"/>
      </p:sldLst>
    </p:custShow>
    <p:custShow name="Произвольный показ 2" id="1">
      <p:sldLst>
        <p:sld r:id="rId5"/>
        <p:sld r:id="rId4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20"/>
        <p:sld r:id="rId18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92485-0BA9-4179-9D2D-42C6BE6B3DAE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E81BA-E6F0-48B9-A87E-044F3490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0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E81BA-E6F0-48B9-A87E-044F34900B1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1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E81BA-E6F0-48B9-A87E-044F34900B1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4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5A35-8316-47A7-BE35-F1C97F2A3E29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405A35-8316-47A7-BE35-F1C97F2A3E29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E10895-342B-4BF0-BB6B-BE570F13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user\Desktop\Новая папка\поход\25.09 3 в\поход 2 В\STC_69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763963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488832" cy="2304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Формирование коммуникативных УУД через внеурочную деятельность</a:t>
            </a:r>
            <a:endParaRPr lang="ru-RU" dirty="0"/>
          </a:p>
        </p:txBody>
      </p:sp>
    </p:spTree>
  </p:cSld>
  <p:clrMapOvr>
    <a:masterClrMapping/>
  </p:clrMapOvr>
  <p:transition advTm="1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user\Desktop\папки по датам\ястребова\ЛТО 2012\13 авг\IMG_35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680520" cy="3240360"/>
          </a:xfrm>
          <a:prstGeom prst="rect">
            <a:avLst/>
          </a:prstGeom>
          <a:noFill/>
        </p:spPr>
      </p:pic>
      <p:pic>
        <p:nvPicPr>
          <p:cNvPr id="1032" name="Picture 8" descr="C:\Users\user\Desktop\папки по датам\ястребова\ЛТО 2012\16 авг\IMG_3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456384" cy="2376264"/>
          </a:xfrm>
          <a:prstGeom prst="rect">
            <a:avLst/>
          </a:prstGeom>
          <a:noFill/>
        </p:spPr>
      </p:pic>
      <p:pic>
        <p:nvPicPr>
          <p:cNvPr id="1029" name="Picture 5" descr="C:\Users\user\Desktop\ВР\фото НЕСК\IMG_54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699793" cy="2664296"/>
          </a:xfrm>
          <a:prstGeom prst="rect">
            <a:avLst/>
          </a:prstGeom>
          <a:noFill/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3203848" y="260648"/>
            <a:ext cx="5643602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обровольность </a:t>
            </a:r>
            <a:r>
              <a:rPr lang="ru-RU" dirty="0"/>
              <a:t>выбора ребенком сферы деятельности, удовлетворение его личных потребностей, </a:t>
            </a:r>
            <a:r>
              <a:rPr lang="ru-RU" dirty="0" smtClean="0"/>
              <a:t>интересов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user\Desktop\ВР\фото НЕСК\IMG_54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520280" cy="3688855"/>
          </a:xfrm>
          <a:prstGeom prst="rect">
            <a:avLst/>
          </a:prstGeom>
          <a:noFill/>
        </p:spPr>
      </p:pic>
      <p:pic>
        <p:nvPicPr>
          <p:cNvPr id="1027" name="Picture 3" descr="C:\Users\user\Desktop\ВР\фото НЕСК\IMG_54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952328" cy="26259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472" y="142852"/>
            <a:ext cx="835824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</a:t>
            </a:r>
            <a:r>
              <a:rPr lang="ru-RU" sz="2000" dirty="0" smtClean="0"/>
              <a:t>тремление устанавливать </a:t>
            </a:r>
          </a:p>
          <a:p>
            <a:pPr algn="ctr"/>
            <a:r>
              <a:rPr lang="ru-RU" sz="2000" dirty="0" smtClean="0"/>
              <a:t>доверительные отношения, взаимопонимания</a:t>
            </a:r>
            <a:endParaRPr lang="ru-RU" sz="2000" dirty="0"/>
          </a:p>
        </p:txBody>
      </p:sp>
      <p:pic>
        <p:nvPicPr>
          <p:cNvPr id="1028" name="Picture 4" descr="C:\Users\user\Desktop\фото апрель 2013\IMG_14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2880320" cy="2880320"/>
          </a:xfrm>
          <a:prstGeom prst="rect">
            <a:avLst/>
          </a:prstGeom>
          <a:noFill/>
        </p:spPr>
      </p:pic>
      <p:pic>
        <p:nvPicPr>
          <p:cNvPr id="1031" name="Picture 7" descr="C:\Users\user\Desktop\фото апрель 2013\IMG_15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185030" cy="2520280"/>
          </a:xfrm>
          <a:prstGeom prst="rect">
            <a:avLst/>
          </a:prstGeom>
          <a:noFill/>
        </p:spPr>
      </p:pic>
      <p:pic>
        <p:nvPicPr>
          <p:cNvPr id="1032" name="Picture 8" descr="C:\Users\user\Desktop\фото апрель 2013\IMG_15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304256" cy="2450976"/>
          </a:xfrm>
          <a:prstGeom prst="rect">
            <a:avLst/>
          </a:prstGeom>
          <a:noFill/>
        </p:spPr>
      </p:pic>
      <p:pic>
        <p:nvPicPr>
          <p:cNvPr id="1026" name="Picture 2" descr="C:\Users\user\Desktop\фото апрель 2013\IMG_14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312368" cy="2880320"/>
          </a:xfrm>
          <a:prstGeom prst="rect">
            <a:avLst/>
          </a:prstGeom>
          <a:noFill/>
        </p:spPr>
      </p:pic>
      <p:pic>
        <p:nvPicPr>
          <p:cNvPr id="9" name="Picture 6" descr="C:\Users\user\Desktop\Новая папка\поход\25.09 3 в\поход 2 В\IMG_69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2667000" cy="397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фото апрель 2013\IMG_15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880320" cy="22189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928662" y="357166"/>
            <a:ext cx="7429552" cy="11430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формирование первоначальных представлений о свойствах информации, способах работы с информацией с использованием компьютера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Users\user\Desktop\25.05\IMG_16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392488" cy="4095750"/>
          </a:xfrm>
          <a:prstGeom prst="rect">
            <a:avLst/>
          </a:prstGeom>
          <a:noFill/>
        </p:spPr>
      </p:pic>
      <p:pic>
        <p:nvPicPr>
          <p:cNvPr id="1027" name="Picture 3" descr="C:\Users\user\Desktop\25.05\IMG_16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674" y="1700808"/>
            <a:ext cx="3694782" cy="41601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фото апрель 2013\IMG_14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3024336" cy="2132856"/>
          </a:xfrm>
          <a:prstGeom prst="rect">
            <a:avLst/>
          </a:prstGeom>
          <a:noFill/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785786" y="357166"/>
            <a:ext cx="7429552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наполнение разнообразными играми, проектами</a:t>
            </a:r>
            <a:endParaRPr lang="ru-RU" dirty="0"/>
          </a:p>
        </p:txBody>
      </p:sp>
      <p:pic>
        <p:nvPicPr>
          <p:cNvPr id="2050" name="Picture 2" descr="C:\Users\user\Desktop\25.05\IMG_15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88432" cy="3312368"/>
          </a:xfrm>
          <a:prstGeom prst="rect">
            <a:avLst/>
          </a:prstGeom>
          <a:noFill/>
        </p:spPr>
      </p:pic>
      <p:pic>
        <p:nvPicPr>
          <p:cNvPr id="2051" name="Picture 3" descr="C:\Users\user\Desktop\25.05\IMG_16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032448" cy="3168352"/>
          </a:xfrm>
          <a:prstGeom prst="rect">
            <a:avLst/>
          </a:prstGeom>
          <a:noFill/>
        </p:spPr>
      </p:pic>
      <p:pic>
        <p:nvPicPr>
          <p:cNvPr id="2053" name="Picture 5" descr="C:\Users\user\Desktop\фото апрель 2013\IMG_146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240360" cy="2543944"/>
          </a:xfrm>
          <a:prstGeom prst="rect">
            <a:avLst/>
          </a:prstGeom>
          <a:noFill/>
        </p:spPr>
      </p:pic>
      <p:pic>
        <p:nvPicPr>
          <p:cNvPr id="2054" name="Picture 6" descr="C:\Users\user\Desktop\фото апрель 2013\IMG_150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376264" cy="21839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785786" y="357166"/>
            <a:ext cx="7429552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формирование коммуникативной культуры ребенк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2050" name="Picture 2" descr="C:\Users\user\Desktop\фото апрель 2013\IMG_15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3698107" cy="3163070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апрель 2013\IMG_15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275856" cy="2659014"/>
          </a:xfrm>
          <a:prstGeom prst="rect">
            <a:avLst/>
          </a:prstGeom>
          <a:noFill/>
        </p:spPr>
      </p:pic>
      <p:pic>
        <p:nvPicPr>
          <p:cNvPr id="2052" name="Picture 4" descr="C:\Users\user\Desktop\фото апрель 2013\IMG_15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2232248" cy="2631630"/>
          </a:xfrm>
          <a:prstGeom prst="rect">
            <a:avLst/>
          </a:prstGeom>
          <a:noFill/>
        </p:spPr>
      </p:pic>
      <p:pic>
        <p:nvPicPr>
          <p:cNvPr id="2054" name="Picture 6" descr="C:\Users\user\Desktop\фото апрель 2013\IMG_14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808312" cy="2708920"/>
          </a:xfrm>
          <a:prstGeom prst="rect">
            <a:avLst/>
          </a:prstGeom>
          <a:noFill/>
        </p:spPr>
      </p:pic>
      <p:pic>
        <p:nvPicPr>
          <p:cNvPr id="8" name="Picture 4" descr="C:\Users\user\Desktop\Новая папка\поход\25.09 3 в\поход 2 В\IMG_698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3356992"/>
            <a:ext cx="3551238" cy="3306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апрель 2013\IMG_14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932238" cy="3456384"/>
          </a:xfrm>
          <a:prstGeom prst="rect">
            <a:avLst/>
          </a:prstGeom>
          <a:noFill/>
        </p:spPr>
      </p:pic>
      <p:pic>
        <p:nvPicPr>
          <p:cNvPr id="3076" name="Picture 4" descr="C:\Users\user\Desktop\фото апрель 2013\ФОТО 2-В\IMG_59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2448272" cy="2304256"/>
          </a:xfrm>
          <a:prstGeom prst="rect">
            <a:avLst/>
          </a:prstGeom>
          <a:noFill/>
        </p:spPr>
      </p:pic>
      <p:pic>
        <p:nvPicPr>
          <p:cNvPr id="3080" name="Picture 8" descr="C:\Users\user\Desktop\IMG_72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2771800" cy="2753544"/>
          </a:xfrm>
          <a:prstGeom prst="rect">
            <a:avLst/>
          </a:prstGeom>
          <a:noFill/>
        </p:spPr>
      </p:pic>
      <p:pic>
        <p:nvPicPr>
          <p:cNvPr id="3079" name="Picture 7" descr="C:\Users\user\Desktop\папки по датам\ЮА фото\IMG_54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520280" cy="2625974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апрель 2013\IMG_149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160240" cy="2016224"/>
          </a:xfrm>
          <a:prstGeom prst="rect">
            <a:avLst/>
          </a:prstGeom>
          <a:noFill/>
        </p:spPr>
      </p:pic>
      <p:pic>
        <p:nvPicPr>
          <p:cNvPr id="3078" name="Picture 6" descr="C:\Users\user\Desktop\IMG_726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2880320" cy="2952328"/>
          </a:xfrm>
          <a:prstGeom prst="rect">
            <a:avLst/>
          </a:prstGeom>
          <a:noFill/>
        </p:spPr>
      </p:pic>
      <p:pic>
        <p:nvPicPr>
          <p:cNvPr id="3077" name="Picture 5" descr="C:\Users\user\Desktop\IMG_727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2160240" cy="2177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5715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           Социальные проекты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23928" y="3573016"/>
            <a:ext cx="371475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Патриотическая тропа « Память»</a:t>
            </a: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043608" y="2636912"/>
            <a:ext cx="2571768" cy="1214446"/>
          </a:xfrm>
          <a:prstGeom prst="wedgeRoundRectCallout">
            <a:avLst>
              <a:gd name="adj1" fmla="val -53940"/>
              <a:gd name="adj2" fmla="val -694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/>
              <a:t>Экологическая сказка </a:t>
            </a:r>
            <a:r>
              <a:rPr lang="ru-RU" sz="1600" dirty="0" smtClean="0"/>
              <a:t>«Росток»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364088" y="620688"/>
            <a:ext cx="3286148" cy="1000132"/>
          </a:xfrm>
          <a:prstGeom prst="wedgeRoundRectCallout">
            <a:avLst>
              <a:gd name="adj1" fmla="val 6794"/>
              <a:gd name="adj2" fmla="val 1391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/>
              <a:t>Публичный отчет для родителей и гостей </a:t>
            </a:r>
            <a:r>
              <a:rPr lang="ru-RU" sz="1600" dirty="0" smtClean="0"/>
              <a:t>школы</a:t>
            </a:r>
          </a:p>
          <a:p>
            <a:pPr algn="ctr">
              <a:defRPr/>
            </a:pPr>
            <a:r>
              <a:rPr lang="ru-RU" sz="1600" dirty="0" smtClean="0"/>
              <a:t>2012г.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_59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3039720" cy="2520280"/>
          </a:xfrm>
          <a:prstGeom prst="rect">
            <a:avLst/>
          </a:prstGeom>
          <a:noFill/>
        </p:spPr>
      </p:pic>
      <p:sp>
        <p:nvSpPr>
          <p:cNvPr id="7" name="Блок-схема: типовой процесс 6"/>
          <p:cNvSpPr/>
          <p:nvPr/>
        </p:nvSpPr>
        <p:spPr>
          <a:xfrm>
            <a:off x="500063" y="3000375"/>
            <a:ext cx="3857625" cy="1000125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Спектакль «Новый теремок» </a:t>
            </a:r>
            <a:r>
              <a:rPr lang="ru-RU" sz="2000" dirty="0"/>
              <a:t>для </a:t>
            </a:r>
            <a:r>
              <a:rPr lang="ru-RU" sz="2000" dirty="0" smtClean="0"/>
              <a:t>родителей.</a:t>
            </a:r>
            <a:endParaRPr lang="ru-RU" sz="2000" dirty="0"/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4357686" y="214290"/>
            <a:ext cx="4500594" cy="1214446"/>
          </a:xfrm>
          <a:prstGeom prst="flowChartMulti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Художественные акции школьников в окружающем школу социуме</a:t>
            </a:r>
          </a:p>
        </p:txBody>
      </p:sp>
      <p:sp>
        <p:nvSpPr>
          <p:cNvPr id="12" name="Блок-схема: типовой процесс 11"/>
          <p:cNvSpPr/>
          <p:nvPr/>
        </p:nvSpPr>
        <p:spPr>
          <a:xfrm>
            <a:off x="4857750" y="1571625"/>
            <a:ext cx="3929063" cy="785813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Викторина </a:t>
            </a:r>
            <a:r>
              <a:rPr lang="ru-RU" sz="2400" dirty="0"/>
              <a:t>для учащихся школы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user\Desktop\IMG_59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2304256" cy="1944216"/>
          </a:xfrm>
          <a:prstGeom prst="rect">
            <a:avLst/>
          </a:prstGeom>
          <a:noFill/>
        </p:spPr>
      </p:pic>
      <p:sp>
        <p:nvSpPr>
          <p:cNvPr id="15" name="Блок-схема: типовой процесс 14"/>
          <p:cNvSpPr/>
          <p:nvPr/>
        </p:nvSpPr>
        <p:spPr>
          <a:xfrm>
            <a:off x="683568" y="692696"/>
            <a:ext cx="3286125" cy="100811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/>
              <a:t>Всекубанский</a:t>
            </a:r>
            <a:r>
              <a:rPr lang="ru-RU" sz="2000" dirty="0" smtClean="0"/>
              <a:t> классный час для </a:t>
            </a:r>
            <a:r>
              <a:rPr lang="ru-RU" sz="2000" dirty="0"/>
              <a:t>гостей школы.</a:t>
            </a:r>
          </a:p>
        </p:txBody>
      </p:sp>
      <p:pic>
        <p:nvPicPr>
          <p:cNvPr id="2053" name="Picture 5" descr="C:\Users\user\Desktop\IMG_59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716016" cy="37444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5.05\IMG_15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2880320" cy="2880320"/>
          </a:xfrm>
          <a:prstGeom prst="rect">
            <a:avLst/>
          </a:prstGeom>
          <a:noFill/>
        </p:spPr>
      </p:pic>
      <p:pic>
        <p:nvPicPr>
          <p:cNvPr id="1028" name="Picture 4" descr="C:\Users\user\Desktop\IMG_72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2736304" cy="3689648"/>
          </a:xfrm>
          <a:prstGeom prst="rect">
            <a:avLst/>
          </a:prstGeom>
          <a:noFill/>
        </p:spPr>
      </p:pic>
      <p:pic>
        <p:nvPicPr>
          <p:cNvPr id="11" name="Picture 7" descr="C:\Users\user\Desktop\Новая папка\поход\25.09 3 в\поход 2 В\IMG_69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930650" cy="298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IMG_54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276054" cy="201622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	     </a:t>
            </a:r>
            <a:r>
              <a:rPr lang="ru-RU" sz="3200" dirty="0" smtClean="0">
                <a:solidFill>
                  <a:srgbClr val="FF0000"/>
                </a:solidFill>
              </a:rPr>
              <a:t>Участие во  внеклассных мероприятиях школы, края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39552" y="1484784"/>
            <a:ext cx="2643206" cy="1143008"/>
          </a:xfrm>
          <a:prstGeom prst="wedgeRoundRectCallout">
            <a:avLst>
              <a:gd name="adj1" fmla="val 53551"/>
              <a:gd name="adj2" fmla="val 102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Смотр художественной самодеятельности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43808" y="5085184"/>
            <a:ext cx="2736304" cy="1071570"/>
          </a:xfrm>
          <a:prstGeom prst="wedgeRoundRectCallout">
            <a:avLst>
              <a:gd name="adj1" fmla="val -59834"/>
              <a:gd name="adj2" fmla="val -352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Конкурс</a:t>
            </a:r>
            <a:r>
              <a:rPr lang="ru-RU" sz="1600" dirty="0" smtClean="0">
                <a:solidFill>
                  <a:srgbClr val="FF0000"/>
                </a:solidFill>
              </a:rPr>
              <a:t>:</a:t>
            </a:r>
            <a:r>
              <a:rPr lang="ru-RU" sz="1600" dirty="0" smtClean="0"/>
              <a:t> «Подари улыбку миру»</a:t>
            </a:r>
            <a:endParaRPr lang="ru-RU" sz="16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300192" y="1844824"/>
            <a:ext cx="2500330" cy="1728192"/>
          </a:xfrm>
          <a:prstGeom prst="wedgeRoundRectCallout">
            <a:avLst>
              <a:gd name="adj1" fmla="val -57081"/>
              <a:gd name="adj2" fmla="val 63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Школьные акции: </a:t>
            </a:r>
          </a:p>
          <a:p>
            <a:pPr algn="ctr"/>
            <a:r>
              <a:rPr lang="ru-RU" sz="1600" dirty="0" smtClean="0"/>
              <a:t>Патриотическая тропа</a:t>
            </a:r>
          </a:p>
          <a:p>
            <a:pPr algn="ctr"/>
            <a:r>
              <a:rPr lang="ru-RU" sz="1600" dirty="0" smtClean="0"/>
              <a:t>« Память»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«Красивая клумба»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er\Desktop\25.05\IMG_15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592288" cy="2520280"/>
          </a:xfrm>
          <a:prstGeom prst="rect">
            <a:avLst/>
          </a:prstGeom>
          <a:noFill/>
        </p:spPr>
      </p:pic>
      <p:pic>
        <p:nvPicPr>
          <p:cNvPr id="5124" name="Picture 4" descr="C:\Users\user\Desktop\25.05\IMG_16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592288" cy="2448272"/>
          </a:xfrm>
          <a:prstGeom prst="rect">
            <a:avLst/>
          </a:prstGeom>
          <a:noFill/>
        </p:spPr>
      </p:pic>
      <p:pic>
        <p:nvPicPr>
          <p:cNvPr id="5126" name="Picture 6" descr="C:\Users\user\Desktop\25.05\IMG_15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3168352" cy="324036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339752" y="4077072"/>
            <a:ext cx="3744416" cy="108012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Серебряный призёр </a:t>
            </a: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</a:rPr>
              <a:t>Всекубанской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спартакиады</a:t>
            </a:r>
          </a:p>
          <a:p>
            <a:pPr algn="ctr"/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</a:rPr>
              <a:t>Дузь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</a:rPr>
              <a:t>Дилан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user\Desktop\25.05\IMG_158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2376264" cy="2304256"/>
          </a:xfrm>
          <a:prstGeom prst="rect">
            <a:avLst/>
          </a:prstGeom>
          <a:noFill/>
        </p:spPr>
      </p:pic>
      <p:pic>
        <p:nvPicPr>
          <p:cNvPr id="5122" name="Picture 2" descr="C:\Users\user\Desktop\внеурочная деятельность МБОУ СОШ № 18\зима Аля\Настя 1\IMG_112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484784" cy="2016224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5724128" y="692696"/>
            <a:ext cx="3000396" cy="1500198"/>
          </a:xfrm>
          <a:prstGeom prst="wedgeEllipseCallout">
            <a:avLst>
              <a:gd name="adj1" fmla="val 3659"/>
              <a:gd name="adj2" fmla="val 59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«Русский медвежонок», 2012г.</a:t>
            </a:r>
          </a:p>
          <a:p>
            <a:pPr algn="ctr"/>
            <a:r>
              <a:rPr lang="ru-RU" dirty="0" smtClean="0"/>
              <a:t>1место по школе 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827584" y="3068960"/>
            <a:ext cx="2071702" cy="928670"/>
          </a:xfrm>
          <a:prstGeom prst="wedgeEllipseCallout">
            <a:avLst>
              <a:gd name="adj1" fmla="val -11447"/>
              <a:gd name="adj2" fmla="val -63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Дремлюга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Анастасия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1200" dirty="0" smtClean="0"/>
              <a:t>I </a:t>
            </a:r>
            <a:r>
              <a:rPr lang="ru-RU" sz="1200" dirty="0" smtClean="0"/>
              <a:t>место,  2013г.</a:t>
            </a:r>
          </a:p>
          <a:p>
            <a:pPr algn="ctr"/>
            <a:r>
              <a:rPr lang="en-US" sz="1200" dirty="0" smtClean="0"/>
              <a:t> </a:t>
            </a:r>
            <a:endParaRPr lang="ru-RU" sz="12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043608" y="476672"/>
            <a:ext cx="4643470" cy="785818"/>
          </a:xfrm>
          <a:prstGeom prst="wedgeRoundRectCallout">
            <a:avLst>
              <a:gd name="adj1" fmla="val -19360"/>
              <a:gd name="adj2" fmla="val 510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Участие в литературных конкурсах </a:t>
            </a:r>
          </a:p>
          <a:p>
            <a:pPr algn="ctr"/>
            <a:r>
              <a:rPr lang="ru-RU" sz="1200" i="1" dirty="0" smtClean="0"/>
              <a:t>2012 -2013учебный год </a:t>
            </a:r>
            <a:endParaRPr lang="ru-RU" sz="1200" i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2987824" y="3212976"/>
            <a:ext cx="2286016" cy="785818"/>
          </a:xfrm>
          <a:prstGeom prst="wedgeEllipseCallout">
            <a:avLst>
              <a:gd name="adj1" fmla="val -11366"/>
              <a:gd name="adj2" fmla="val -66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Бабченко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Дмитрий </a:t>
            </a:r>
          </a:p>
          <a:p>
            <a:pPr algn="ctr"/>
            <a:r>
              <a:rPr lang="en-US" sz="1200" dirty="0" smtClean="0"/>
              <a:t>II</a:t>
            </a:r>
            <a:r>
              <a:rPr lang="ru-RU" sz="1200" dirty="0" smtClean="0"/>
              <a:t> место , 2013 г.</a:t>
            </a:r>
            <a:r>
              <a:rPr lang="en-US" sz="1200" dirty="0" smtClean="0"/>
              <a:t> </a:t>
            </a:r>
            <a:endParaRPr lang="ru-RU" sz="12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131840" y="5301208"/>
            <a:ext cx="3429024" cy="1143008"/>
          </a:xfrm>
          <a:prstGeom prst="wedgeRoundRectCallout">
            <a:avLst>
              <a:gd name="adj1" fmla="val 59740"/>
              <a:gd name="adj2" fmla="val -488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творческих конкурсах, 2012г.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3356992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1200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1200" b="1" dirty="0" smtClean="0">
                <a:solidFill>
                  <a:srgbClr val="1B587C">
                    <a:lumMod val="50000"/>
                  </a:srgbClr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5.05\IMG_16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2952328" cy="2975992"/>
          </a:xfrm>
          <a:prstGeom prst="rect">
            <a:avLst/>
          </a:prstGeom>
          <a:noFill/>
        </p:spPr>
      </p:pic>
      <p:pic>
        <p:nvPicPr>
          <p:cNvPr id="4100" name="Picture 4" descr="C:\Users\user\Desktop\внеурочная деятельность МБОУ СОШ № 18\зима Аля\Настя 1\IMG_11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3096344" cy="3264024"/>
          </a:xfrm>
          <a:prstGeom prst="rect">
            <a:avLst/>
          </a:prstGeom>
          <a:noFill/>
        </p:spPr>
      </p:pic>
      <p:pic>
        <p:nvPicPr>
          <p:cNvPr id="4099" name="Picture 3" descr="C:\Users\user\Desktop\внеурочная деятельность МБОУ СОШ № 18\зима Аля\Настя 1\IMG_11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664296" cy="3024336"/>
          </a:xfrm>
          <a:prstGeom prst="rect">
            <a:avLst/>
          </a:prstGeom>
          <a:noFill/>
        </p:spPr>
      </p:pic>
      <p:pic>
        <p:nvPicPr>
          <p:cNvPr id="3077" name="Picture 5" descr="C:\Users\user\Desktop\фото апрель 2013\IMG_14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2448272" cy="266429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                               </a:t>
            </a:r>
            <a:r>
              <a:rPr lang="ru-RU" sz="3600" dirty="0" smtClean="0">
                <a:solidFill>
                  <a:srgbClr val="FF0000"/>
                </a:solidFill>
              </a:rPr>
              <a:t>Проекты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707904" y="2924944"/>
            <a:ext cx="2357454" cy="1285884"/>
          </a:xfrm>
          <a:prstGeom prst="wedgeRoundRectCallout">
            <a:avLst>
              <a:gd name="adj1" fmla="val 17660"/>
              <a:gd name="adj2" fmla="val 839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индивидуальные проекты в разных видах деятельности</a:t>
            </a:r>
            <a:endParaRPr lang="ru-RU" sz="1400" dirty="0"/>
          </a:p>
        </p:txBody>
      </p:sp>
      <p:pic>
        <p:nvPicPr>
          <p:cNvPr id="3075" name="Picture 3" descr="C:\Users\user\Desktop\фото апрель 2013\IMG_147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024336" cy="2664296"/>
          </a:xfrm>
          <a:prstGeom prst="rect">
            <a:avLst/>
          </a:prstGeom>
          <a:noFill/>
        </p:spPr>
      </p:pic>
      <p:pic>
        <p:nvPicPr>
          <p:cNvPr id="3076" name="Picture 4" descr="C:\Users\user\Desktop\фото апрель 2013\IMG_146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736304" cy="2448272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7158" y="2643182"/>
            <a:ext cx="3143272" cy="1000132"/>
          </a:xfrm>
          <a:prstGeom prst="wedgeRoundRectCallout">
            <a:avLst>
              <a:gd name="adj1" fmla="val 41611"/>
              <a:gd name="adj2" fmla="val -825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коллективный проект</a:t>
            </a:r>
          </a:p>
          <a:p>
            <a:pPr algn="ctr"/>
            <a:r>
              <a:rPr lang="ru-RU" dirty="0" smtClean="0"/>
              <a:t> « Проращивание и посадка 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Новая папка\поход\25.09 3 в\поход 2 В\IMG_69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4389438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81752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      Умеет ли наш ребенок строить взаимоотношения, организовывать сотрудничество, воспринимать и передавать информацию? 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5.05\IMG_16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24936" cy="532859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0"/>
            <a:ext cx="835292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0"/>
            <a:ext cx="6840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</a:t>
            </a:r>
            <a:endParaRPr lang="ru-RU" sz="54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928670"/>
            <a:ext cx="714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К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оммуникативные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действия </a:t>
            </a:r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обеспечивают </a:t>
            </a: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социальную компетентность и учет позиции других людей, партнеров по общению или деятельности; умение слушать и вступать в диалог; участвовать в коллективном обсуждении проблем; интегрироваться в группы сверстников и строить продуктивное взаимодействие и сотрудничество со сверстниками и взрослыми».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5.05\IMG_15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360144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772400" cy="1470025"/>
          </a:xfrm>
        </p:spPr>
        <p:txBody>
          <a:bodyPr>
            <a:normAutofit/>
          </a:bodyPr>
          <a:lstStyle/>
          <a:p>
            <a:pPr lvl="4" eaLnBrk="1" hangingPunct="1">
              <a:lnSpc>
                <a:spcPct val="90000"/>
              </a:lnSpc>
            </a:pPr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0728"/>
            <a:ext cx="76328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Раз мы взялись за новое дело,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мы должны  ИНАЧЕ  ДУМАТЬ И ДЕЙСТВОВАТЬ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200" dirty="0" smtClean="0"/>
              <a:t>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Авраам Линкольн,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16 президент США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395536" y="1772816"/>
            <a:ext cx="2428875" cy="71437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Спортивно-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оздоровительная</a:t>
            </a: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2571750" y="2143125"/>
            <a:ext cx="2286000" cy="7858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</a:rPr>
              <a:t>Художественно –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</a:rPr>
              <a:t>эстетическое</a:t>
            </a:r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5072063" y="2214563"/>
            <a:ext cx="2286000" cy="64293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</a:rPr>
              <a:t>Образовательное</a:t>
            </a:r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357188" y="5143500"/>
            <a:ext cx="1785937" cy="642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Спортивные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игры</a:t>
            </a:r>
            <a:endParaRPr lang="ru-RU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4588" name="Line 21"/>
          <p:cNvSpPr>
            <a:spLocks noChangeShapeType="1"/>
          </p:cNvSpPr>
          <p:nvPr/>
        </p:nvSpPr>
        <p:spPr bwMode="auto">
          <a:xfrm flipH="1">
            <a:off x="1857375" y="1428750"/>
            <a:ext cx="428625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Line 22"/>
          <p:cNvSpPr>
            <a:spLocks noChangeShapeType="1"/>
          </p:cNvSpPr>
          <p:nvPr/>
        </p:nvSpPr>
        <p:spPr bwMode="auto">
          <a:xfrm>
            <a:off x="5214938" y="1500188"/>
            <a:ext cx="285750" cy="71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23"/>
          <p:cNvSpPr>
            <a:spLocks noChangeShapeType="1"/>
          </p:cNvSpPr>
          <p:nvPr/>
        </p:nvSpPr>
        <p:spPr bwMode="auto">
          <a:xfrm flipH="1">
            <a:off x="4000500" y="1500188"/>
            <a:ext cx="71438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24"/>
          <p:cNvSpPr>
            <a:spLocks noChangeShapeType="1"/>
          </p:cNvSpPr>
          <p:nvPr/>
        </p:nvSpPr>
        <p:spPr bwMode="auto">
          <a:xfrm>
            <a:off x="1571625" y="2643188"/>
            <a:ext cx="214313" cy="500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25"/>
          <p:cNvSpPr>
            <a:spLocks noChangeShapeType="1"/>
          </p:cNvSpPr>
          <p:nvPr/>
        </p:nvSpPr>
        <p:spPr bwMode="auto">
          <a:xfrm flipH="1">
            <a:off x="2643188" y="3000375"/>
            <a:ext cx="357187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Line 26"/>
          <p:cNvSpPr>
            <a:spLocks noChangeShapeType="1"/>
          </p:cNvSpPr>
          <p:nvPr/>
        </p:nvSpPr>
        <p:spPr bwMode="auto">
          <a:xfrm flipH="1">
            <a:off x="4429125" y="2786063"/>
            <a:ext cx="928688" cy="214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Line 28"/>
          <p:cNvSpPr>
            <a:spLocks noChangeShapeType="1"/>
          </p:cNvSpPr>
          <p:nvPr/>
        </p:nvSpPr>
        <p:spPr bwMode="auto">
          <a:xfrm flipH="1">
            <a:off x="683568" y="2636912"/>
            <a:ext cx="428625" cy="2428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8" name="Rectangle 36"/>
          <p:cNvSpPr>
            <a:spLocks noChangeArrowheads="1"/>
          </p:cNvSpPr>
          <p:nvPr/>
        </p:nvSpPr>
        <p:spPr bwMode="auto">
          <a:xfrm>
            <a:off x="1143000" y="3143250"/>
            <a:ext cx="1143000" cy="71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Уроки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 Здоровья</a:t>
            </a:r>
            <a:endParaRPr lang="ru-RU" sz="1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559" name="Rectangle 37"/>
          <p:cNvSpPr>
            <a:spLocks noChangeArrowheads="1"/>
          </p:cNvSpPr>
          <p:nvPr/>
        </p:nvSpPr>
        <p:spPr bwMode="auto">
          <a:xfrm>
            <a:off x="3357563" y="3429000"/>
            <a:ext cx="1714503" cy="9286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Волшебные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краски</a:t>
            </a:r>
            <a:endParaRPr lang="ru-RU" sz="1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560" name="Rectangle 38"/>
          <p:cNvSpPr>
            <a:spLocks noChangeArrowheads="1"/>
          </p:cNvSpPr>
          <p:nvPr/>
        </p:nvSpPr>
        <p:spPr bwMode="auto">
          <a:xfrm>
            <a:off x="1714501" y="4143380"/>
            <a:ext cx="1500177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Музыкальная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шкатулка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4598" name="Line 39"/>
          <p:cNvSpPr>
            <a:spLocks noChangeShapeType="1"/>
          </p:cNvSpPr>
          <p:nvPr/>
        </p:nvSpPr>
        <p:spPr bwMode="auto">
          <a:xfrm>
            <a:off x="3429000" y="2928938"/>
            <a:ext cx="357188" cy="357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6500813" y="1428750"/>
            <a:ext cx="2446337" cy="6429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</a:rPr>
              <a:t>Экологическое</a:t>
            </a:r>
          </a:p>
        </p:txBody>
      </p:sp>
      <p:sp>
        <p:nvSpPr>
          <p:cNvPr id="24603" name="Line 22"/>
          <p:cNvSpPr>
            <a:spLocks noChangeShapeType="1"/>
          </p:cNvSpPr>
          <p:nvPr/>
        </p:nvSpPr>
        <p:spPr bwMode="auto">
          <a:xfrm>
            <a:off x="6286500" y="1143000"/>
            <a:ext cx="785813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5857875" y="4643438"/>
            <a:ext cx="2428875" cy="642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Занимательная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 математика</a:t>
            </a:r>
            <a:endParaRPr lang="ru-RU" sz="1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3571875" y="5000625"/>
            <a:ext cx="1928813" cy="71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Грамотейка</a:t>
            </a:r>
            <a:endParaRPr lang="ru-RU" sz="1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4606" name="Line 26"/>
          <p:cNvSpPr>
            <a:spLocks noChangeShapeType="1"/>
          </p:cNvSpPr>
          <p:nvPr/>
        </p:nvSpPr>
        <p:spPr bwMode="auto">
          <a:xfrm>
            <a:off x="6072188" y="2928938"/>
            <a:ext cx="285750" cy="164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6429375" y="3357563"/>
            <a:ext cx="2428875" cy="71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Юный турист</a:t>
            </a:r>
            <a:endParaRPr lang="ru-RU" sz="1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4608" name="Line 26"/>
          <p:cNvSpPr>
            <a:spLocks noChangeShapeType="1"/>
          </p:cNvSpPr>
          <p:nvPr/>
        </p:nvSpPr>
        <p:spPr bwMode="auto">
          <a:xfrm flipH="1">
            <a:off x="7643813" y="2214563"/>
            <a:ext cx="214312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357438" y="500063"/>
            <a:ext cx="3929062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Направления внеурочной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фото апрель 2013\IMG_15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996952" cy="338025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491880" y="2132856"/>
            <a:ext cx="5652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C000"/>
              </a:solidFill>
            </a:endParaRPr>
          </a:p>
          <a:p>
            <a:r>
              <a:rPr lang="ru-RU" b="1" i="1" dirty="0" smtClean="0">
                <a:solidFill>
                  <a:srgbClr val="FFC000"/>
                </a:solidFill>
              </a:rPr>
              <a:t>  </a:t>
            </a:r>
            <a:endParaRPr lang="ru-RU" dirty="0"/>
          </a:p>
        </p:txBody>
      </p:sp>
      <p:pic>
        <p:nvPicPr>
          <p:cNvPr id="2053" name="Picture 5" descr="C:\Users\user\Desktop\Изображение 0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816424" cy="3096344"/>
          </a:xfrm>
          <a:prstGeom prst="rect">
            <a:avLst/>
          </a:prstGeom>
          <a:noFill/>
        </p:spPr>
      </p:pic>
      <p:pic>
        <p:nvPicPr>
          <p:cNvPr id="2050" name="Picture 2" descr="C:\Users\user\Desktop\фото апрель 2013\IMG_14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032448" cy="3456385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4067944" y="-243408"/>
            <a:ext cx="5076056" cy="3456384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ru-RU" sz="2000" i="1" dirty="0"/>
              <a:t>«Скажи мне </a:t>
            </a:r>
            <a:r>
              <a:rPr lang="ru-RU" sz="2000" i="1" dirty="0" smtClean="0"/>
              <a:t>– </a:t>
            </a:r>
            <a:r>
              <a:rPr lang="ru-RU" sz="2000" i="1" dirty="0"/>
              <a:t>и я забуду.   </a:t>
            </a:r>
            <a:endParaRPr lang="en-US" sz="2000" i="1" dirty="0"/>
          </a:p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ru-RU" sz="2000" i="1" dirty="0"/>
              <a:t>   Покажи </a:t>
            </a:r>
            <a:r>
              <a:rPr lang="ru-RU" sz="2000" i="1" dirty="0" smtClean="0"/>
              <a:t>мне – и я запомню</a:t>
            </a:r>
            <a:r>
              <a:rPr lang="ru-RU" sz="2000" i="1" dirty="0"/>
              <a:t>.                                       </a:t>
            </a:r>
            <a:r>
              <a:rPr lang="ru-RU" sz="2000" b="1" i="1" dirty="0">
                <a:solidFill>
                  <a:srgbClr val="FF3300"/>
                </a:solidFill>
              </a:rPr>
              <a:t>Вовлеки</a:t>
            </a:r>
            <a:r>
              <a:rPr lang="ru-RU" sz="2000" i="1" dirty="0"/>
              <a:t> меня – и я научусь</a:t>
            </a:r>
            <a:r>
              <a:rPr lang="ru-RU" sz="2000" i="1" dirty="0" smtClean="0"/>
              <a:t>»</a:t>
            </a:r>
            <a:r>
              <a:rPr lang="ru-RU" sz="2000" i="1" dirty="0" smtClean="0">
                <a:cs typeface="Arial" charset="0"/>
              </a:rPr>
              <a:t>.</a:t>
            </a:r>
          </a:p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endParaRPr lang="ru-RU" sz="2000" i="1" dirty="0" smtClean="0">
              <a:cs typeface="Arial" charset="0"/>
            </a:endParaRPr>
          </a:p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ru-RU" sz="2000" i="1" dirty="0" smtClean="0">
                <a:cs typeface="Arial" charset="0"/>
              </a:rPr>
              <a:t>Древняя китайская пословица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25470"/>
          </a:xfrm>
        </p:spPr>
        <p:txBody>
          <a:bodyPr>
            <a:normAutofit/>
          </a:bodyPr>
          <a:lstStyle/>
          <a:p>
            <a:r>
              <a:rPr lang="ru-RU" dirty="0" smtClean="0"/>
              <a:t>Общение и взаимодействие </a:t>
            </a:r>
            <a:endParaRPr lang="ru-RU" dirty="0"/>
          </a:p>
        </p:txBody>
      </p:sp>
      <p:pic>
        <p:nvPicPr>
          <p:cNvPr id="1027" name="Picture 3" descr="C:\Users\user\Desktop\зима Аля\Алина Новый Год школа 18 2в - копия\DSC06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816424" cy="2520280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апрель 2013\IMG_14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384377" cy="2448272"/>
          </a:xfrm>
          <a:prstGeom prst="rect">
            <a:avLst/>
          </a:prstGeom>
          <a:noFill/>
        </p:spPr>
      </p:pic>
      <p:pic>
        <p:nvPicPr>
          <p:cNvPr id="7" name="Picture 5" descr="C:\Users\user\Desktop\Новая папка\поход\25.09 3 в\поход 2 В\IMG_69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124744"/>
            <a:ext cx="311389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зима Аля\Алина Новый Год школа 18 2в - копия\DSC065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168352" cy="3024336"/>
          </a:xfrm>
          <a:prstGeom prst="rect">
            <a:avLst/>
          </a:prstGeom>
          <a:noFill/>
        </p:spPr>
      </p:pic>
      <p:pic>
        <p:nvPicPr>
          <p:cNvPr id="1029" name="Picture 5" descr="C:\Users\user\Desktop\фото апрель 2013\IMG_14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3528392" cy="29969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фото апрель 2013\IMG_15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640" y="0"/>
            <a:ext cx="3240360" cy="350100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5715040" cy="12730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Работа в </a:t>
            </a:r>
            <a:r>
              <a:rPr lang="ru-RU" sz="4000" dirty="0" smtClean="0"/>
              <a:t> группе,</a:t>
            </a:r>
            <a:br>
              <a:rPr lang="ru-RU" sz="4000" dirty="0" smtClean="0"/>
            </a:br>
            <a:r>
              <a:rPr lang="ru-RU" sz="4000" dirty="0" smtClean="0"/>
              <a:t> в парах</a:t>
            </a:r>
            <a:endParaRPr lang="ru-RU" sz="40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86084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user\Desktop\фото апрель 2013\IMG_15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104456" cy="4248472"/>
          </a:xfrm>
          <a:prstGeom prst="rect">
            <a:avLst/>
          </a:prstGeom>
          <a:noFill/>
        </p:spPr>
      </p:pic>
      <p:pic>
        <p:nvPicPr>
          <p:cNvPr id="3076" name="Picture 4" descr="C:\Users\user\Desktop\фото апрель 2013\IMG_15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427984" cy="41764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Desktop\зима Аля\Алина Новый Год школа 18 2в - копия\DSC066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2880320" cy="2492896"/>
          </a:xfrm>
          <a:prstGeom prst="rect">
            <a:avLst/>
          </a:prstGeom>
          <a:noFill/>
        </p:spPr>
      </p:pic>
      <p:pic>
        <p:nvPicPr>
          <p:cNvPr id="4098" name="Picture 2" descr="C:\Users\user\Desktop\фото апрель 2013\IMG_15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672408" cy="2952328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апрель 2013\IMG_15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780928" cy="3168352"/>
          </a:xfrm>
          <a:prstGeom prst="rect">
            <a:avLst/>
          </a:prstGeom>
          <a:noFill/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539552" y="476672"/>
            <a:ext cx="8072494" cy="11430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/>
              <a:t>р</a:t>
            </a:r>
            <a:r>
              <a:rPr lang="ru-RU" sz="2000" smtClean="0"/>
              <a:t>асширение пространства  </a:t>
            </a:r>
            <a:r>
              <a:rPr lang="ru-RU" sz="2000" dirty="0" smtClean="0"/>
              <a:t>живого и неформального общения между детьми и взрослыми</a:t>
            </a:r>
            <a:endParaRPr lang="ru-RU" sz="2000" dirty="0"/>
          </a:p>
        </p:txBody>
      </p:sp>
      <p:pic>
        <p:nvPicPr>
          <p:cNvPr id="4100" name="Picture 4" descr="C:\Users\user\Desktop\зима Аля\Настя 1\IMG_11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3888432" cy="2420888"/>
          </a:xfrm>
          <a:prstGeom prst="rect">
            <a:avLst/>
          </a:prstGeom>
          <a:noFill/>
        </p:spPr>
      </p:pic>
      <p:pic>
        <p:nvPicPr>
          <p:cNvPr id="4102" name="Picture 6" descr="C:\Users\user\Desktop\зима Аля\Алина Новый Год школа 18 2в - копия\Домбай1\DSC048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689648"/>
            <a:ext cx="2736304" cy="3168352"/>
          </a:xfrm>
          <a:prstGeom prst="rect">
            <a:avLst/>
          </a:prstGeom>
          <a:noFill/>
        </p:spPr>
      </p:pic>
      <p:pic>
        <p:nvPicPr>
          <p:cNvPr id="8" name="Picture 7" descr="C:\Users\user\Desktop\Новая папка\поход\25.09 3 в\поход 2 В\IMG_697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4191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864</TotalTime>
  <Words>291</Words>
  <Application>Microsoft Office PowerPoint</Application>
  <PresentationFormat>Экран (4:3)</PresentationFormat>
  <Paragraphs>83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  <vt:variant>
        <vt:lpstr>Произвольные показы</vt:lpstr>
      </vt:variant>
      <vt:variant>
        <vt:i4>2</vt:i4>
      </vt:variant>
    </vt:vector>
  </HeadingPairs>
  <TitlesOfParts>
    <vt:vector size="30" baseType="lpstr">
      <vt:lpstr>Arial</vt:lpstr>
      <vt:lpstr>Calibri</vt:lpstr>
      <vt:lpstr>Comic Sans MS</vt:lpstr>
      <vt:lpstr>Monotype Corsiva</vt:lpstr>
      <vt:lpstr>Times New Roman</vt:lpstr>
      <vt:lpstr>Verdana</vt:lpstr>
      <vt:lpstr>Wingdings 2</vt:lpstr>
      <vt:lpstr>Аспект</vt:lpstr>
      <vt:lpstr>Формирование коммуникативных УУД через внеурочную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Общение и взаимодействие </vt:lpstr>
      <vt:lpstr>   Работа в  группе,  в парах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Социальные проекты </vt:lpstr>
      <vt:lpstr>Презентация PowerPoint</vt:lpstr>
      <vt:lpstr>      Участие во  внеклассных мероприятиях школы, края</vt:lpstr>
      <vt:lpstr>Презентация PowerPoint</vt:lpstr>
      <vt:lpstr>                               Проекты </vt:lpstr>
      <vt:lpstr>Презентация PowerPoint</vt:lpstr>
      <vt:lpstr>Произвольный показ 1</vt:lpstr>
      <vt:lpstr>Произвольный показ 2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коммуникативных УУД через внеурочную деятельность</dc:title>
  <dc:creator>UserXP</dc:creator>
  <cp:lastModifiedBy>РАБОТА</cp:lastModifiedBy>
  <cp:revision>156</cp:revision>
  <dcterms:created xsi:type="dcterms:W3CDTF">2011-02-25T10:58:35Z</dcterms:created>
  <dcterms:modified xsi:type="dcterms:W3CDTF">2017-03-08T17:47:45Z</dcterms:modified>
</cp:coreProperties>
</file>